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28"/>
  </p:notesMasterIdLst>
  <p:sldIdLst>
    <p:sldId id="284" r:id="rId2"/>
    <p:sldId id="257" r:id="rId3"/>
    <p:sldId id="275" r:id="rId4"/>
    <p:sldId id="299" r:id="rId5"/>
    <p:sldId id="283" r:id="rId6"/>
    <p:sldId id="282" r:id="rId7"/>
    <p:sldId id="287" r:id="rId8"/>
    <p:sldId id="279" r:id="rId9"/>
    <p:sldId id="288" r:id="rId10"/>
    <p:sldId id="298" r:id="rId11"/>
    <p:sldId id="296" r:id="rId12"/>
    <p:sldId id="295" r:id="rId13"/>
    <p:sldId id="280" r:id="rId14"/>
    <p:sldId id="291" r:id="rId15"/>
    <p:sldId id="300" r:id="rId16"/>
    <p:sldId id="301" r:id="rId17"/>
    <p:sldId id="302" r:id="rId18"/>
    <p:sldId id="303" r:id="rId19"/>
    <p:sldId id="281" r:id="rId20"/>
    <p:sldId id="304" r:id="rId21"/>
    <p:sldId id="273" r:id="rId22"/>
    <p:sldId id="274" r:id="rId23"/>
    <p:sldId id="270" r:id="rId24"/>
    <p:sldId id="271" r:id="rId25"/>
    <p:sldId id="297" r:id="rId26"/>
    <p:sldId id="278" r:id="rId27"/>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ndardabschnitt" id="{75965CF6-1DD6-42A7-9D97-440A0CA95BA4}">
          <p14:sldIdLst>
            <p14:sldId id="284"/>
            <p14:sldId id="257"/>
            <p14:sldId id="275"/>
            <p14:sldId id="299"/>
            <p14:sldId id="283"/>
            <p14:sldId id="282"/>
            <p14:sldId id="287"/>
            <p14:sldId id="279"/>
            <p14:sldId id="288"/>
            <p14:sldId id="298"/>
            <p14:sldId id="296"/>
            <p14:sldId id="295"/>
            <p14:sldId id="280"/>
            <p14:sldId id="291"/>
            <p14:sldId id="300"/>
            <p14:sldId id="301"/>
            <p14:sldId id="302"/>
            <p14:sldId id="303"/>
            <p14:sldId id="281"/>
          </p14:sldIdLst>
        </p14:section>
        <p14:section name="Backup" id="{0EF5531C-E877-4655-94FB-1D51FAD97129}">
          <p14:sldIdLst>
            <p14:sldId id="304"/>
            <p14:sldId id="273"/>
            <p14:sldId id="274"/>
            <p14:sldId id="270"/>
            <p14:sldId id="271"/>
            <p14:sldId id="297"/>
            <p14:sldId id="27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D082"/>
    <a:srgbClr val="E2E3E6"/>
    <a:srgbClr val="CFEFDA"/>
    <a:srgbClr val="A8E4B8"/>
    <a:srgbClr val="74707E"/>
    <a:srgbClr val="382B43"/>
    <a:srgbClr val="23242A"/>
    <a:srgbClr val="B1E4C0"/>
    <a:srgbClr val="C3C5CB"/>
    <a:srgbClr val="C2C5C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235" autoAdjust="0"/>
    <p:restoredTop sz="81719" autoAdjust="0"/>
  </p:normalViewPr>
  <p:slideViewPr>
    <p:cSldViewPr snapToGrid="0">
      <p:cViewPr>
        <p:scale>
          <a:sx n="75" d="100"/>
          <a:sy n="75" d="100"/>
        </p:scale>
        <p:origin x="330" y="8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C9D6EEF-B504-477F-99BA-F9E0C1AD34AC}" type="datetimeFigureOut">
              <a:rPr lang="de-DE" smtClean="0"/>
              <a:t>11.01.2025</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B2D6D87-2F80-4F5E-BDC7-61FAEBA86344}" type="slidenum">
              <a:rPr lang="de-DE" smtClean="0"/>
              <a:t>‹Nr.›</a:t>
            </a:fld>
            <a:endParaRPr lang="de-DE"/>
          </a:p>
        </p:txBody>
      </p:sp>
    </p:spTree>
    <p:extLst>
      <p:ext uri="{BB962C8B-B14F-4D97-AF65-F5344CB8AC3E}">
        <p14:creationId xmlns:p14="http://schemas.microsoft.com/office/powerpoint/2010/main" val="21741567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companiesmarketcap.com/"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FE5918-09A5-3137-9BE6-17AAFAA70C3F}"/>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8F124DE9-4B16-3C5B-98E1-9512EA37FD12}"/>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397F634C-4740-AA8B-6E02-D5BB226285FF}"/>
              </a:ext>
            </a:extLst>
          </p:cNvPr>
          <p:cNvSpPr>
            <a:spLocks noGrp="1"/>
          </p:cNvSpPr>
          <p:nvPr>
            <p:ph type="body" idx="1"/>
          </p:nvPr>
        </p:nvSpPr>
        <p:spPr/>
        <p:txBody>
          <a:bodyPr/>
          <a:lstStyle/>
          <a:p>
            <a:endParaRPr lang="de-DE" dirty="0"/>
          </a:p>
        </p:txBody>
      </p:sp>
      <p:sp>
        <p:nvSpPr>
          <p:cNvPr id="4" name="Foliennummernplatzhalter 3">
            <a:extLst>
              <a:ext uri="{FF2B5EF4-FFF2-40B4-BE49-F238E27FC236}">
                <a16:creationId xmlns:a16="http://schemas.microsoft.com/office/drawing/2014/main" id="{9335595D-8568-4D48-3A80-679C88B51272}"/>
              </a:ext>
            </a:extLst>
          </p:cNvPr>
          <p:cNvSpPr>
            <a:spLocks noGrp="1"/>
          </p:cNvSpPr>
          <p:nvPr>
            <p:ph type="sldNum" sz="quarter" idx="5"/>
          </p:nvPr>
        </p:nvSpPr>
        <p:spPr/>
        <p:txBody>
          <a:bodyPr/>
          <a:lstStyle/>
          <a:p>
            <a:fld id="{DB2D6D87-2F80-4F5E-BDC7-61FAEBA86344}" type="slidenum">
              <a:rPr lang="de-DE" smtClean="0"/>
              <a:t>1</a:t>
            </a:fld>
            <a:endParaRPr lang="de-DE"/>
          </a:p>
        </p:txBody>
      </p:sp>
    </p:spTree>
    <p:extLst>
      <p:ext uri="{BB962C8B-B14F-4D97-AF65-F5344CB8AC3E}">
        <p14:creationId xmlns:p14="http://schemas.microsoft.com/office/powerpoint/2010/main" val="18759077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E8E9C0-20FD-991D-BEFA-D6CDE0EB5EDC}"/>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058CDE24-2AF0-0063-334A-290678A938B5}"/>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EF04F06F-8556-1C64-CA78-13DD358FBC1E}"/>
              </a:ext>
            </a:extLst>
          </p:cNvPr>
          <p:cNvSpPr>
            <a:spLocks noGrp="1"/>
          </p:cNvSpPr>
          <p:nvPr>
            <p:ph type="body" idx="1"/>
          </p:nvPr>
        </p:nvSpPr>
        <p:spPr/>
        <p:txBody>
          <a:bodyPr/>
          <a:lstStyle/>
          <a:p>
            <a:endParaRPr lang="de-DE" dirty="0"/>
          </a:p>
        </p:txBody>
      </p:sp>
      <p:sp>
        <p:nvSpPr>
          <p:cNvPr id="4" name="Foliennummernplatzhalter 3">
            <a:extLst>
              <a:ext uri="{FF2B5EF4-FFF2-40B4-BE49-F238E27FC236}">
                <a16:creationId xmlns:a16="http://schemas.microsoft.com/office/drawing/2014/main" id="{4072B445-184F-02C2-9BBB-A9FD1B26ACE3}"/>
              </a:ext>
            </a:extLst>
          </p:cNvPr>
          <p:cNvSpPr>
            <a:spLocks noGrp="1"/>
          </p:cNvSpPr>
          <p:nvPr>
            <p:ph type="sldNum" sz="quarter" idx="5"/>
          </p:nvPr>
        </p:nvSpPr>
        <p:spPr/>
        <p:txBody>
          <a:bodyPr/>
          <a:lstStyle/>
          <a:p>
            <a:fld id="{DB2D6D87-2F80-4F5E-BDC7-61FAEBA86344}" type="slidenum">
              <a:rPr lang="de-DE" smtClean="0"/>
              <a:t>24</a:t>
            </a:fld>
            <a:endParaRPr lang="de-DE"/>
          </a:p>
        </p:txBody>
      </p:sp>
    </p:spTree>
    <p:extLst>
      <p:ext uri="{BB962C8B-B14F-4D97-AF65-F5344CB8AC3E}">
        <p14:creationId xmlns:p14="http://schemas.microsoft.com/office/powerpoint/2010/main" val="33594312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241416-790D-416B-1136-25C774AF88CD}"/>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20FD5A5D-AA0A-B104-B4C6-E42565BB58DD}"/>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E9A00A9F-E4E9-77E0-E0F5-02A06DF6632E}"/>
              </a:ext>
            </a:extLst>
          </p:cNvPr>
          <p:cNvSpPr>
            <a:spLocks noGrp="1"/>
          </p:cNvSpPr>
          <p:nvPr>
            <p:ph type="body" idx="1"/>
          </p:nvPr>
        </p:nvSpPr>
        <p:spPr/>
        <p:txBody>
          <a:bodyPr/>
          <a:lstStyle/>
          <a:p>
            <a:endParaRPr lang="de-DE" dirty="0"/>
          </a:p>
        </p:txBody>
      </p:sp>
      <p:sp>
        <p:nvSpPr>
          <p:cNvPr id="4" name="Foliennummernplatzhalter 3">
            <a:extLst>
              <a:ext uri="{FF2B5EF4-FFF2-40B4-BE49-F238E27FC236}">
                <a16:creationId xmlns:a16="http://schemas.microsoft.com/office/drawing/2014/main" id="{F781614C-05EC-D2CE-AF78-AE313534A69E}"/>
              </a:ext>
            </a:extLst>
          </p:cNvPr>
          <p:cNvSpPr>
            <a:spLocks noGrp="1"/>
          </p:cNvSpPr>
          <p:nvPr>
            <p:ph type="sldNum" sz="quarter" idx="5"/>
          </p:nvPr>
        </p:nvSpPr>
        <p:spPr/>
        <p:txBody>
          <a:bodyPr/>
          <a:lstStyle/>
          <a:p>
            <a:fld id="{DB2D6D87-2F80-4F5E-BDC7-61FAEBA86344}" type="slidenum">
              <a:rPr lang="de-DE" smtClean="0"/>
              <a:t>25</a:t>
            </a:fld>
            <a:endParaRPr lang="de-DE"/>
          </a:p>
        </p:txBody>
      </p:sp>
    </p:spTree>
    <p:extLst>
      <p:ext uri="{BB962C8B-B14F-4D97-AF65-F5344CB8AC3E}">
        <p14:creationId xmlns:p14="http://schemas.microsoft.com/office/powerpoint/2010/main" val="11336758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a:t>
            </a:r>
            <a:r>
              <a:rPr lang="de-DE" b="1" dirty="0"/>
              <a:t>Eine Investition in Wissen bringt die besten Zinsen.“ – Benjamin Franklin</a:t>
            </a:r>
          </a:p>
          <a:p>
            <a:r>
              <a:rPr lang="de-DE" dirty="0"/>
              <a:t>Wenn es ums Investieren geht, wird nichts mehr auszahlen als sich selbst weiterzubilden. Führen Sie die notwendigen Recherchen und Analysen durch, bevor Sie Investitionsentscheidungen treffen.</a:t>
            </a:r>
          </a:p>
          <a:p>
            <a:r>
              <a:rPr lang="de-DE" dirty="0"/>
              <a:t>Dieser Satz unterstreicht die Bedeutung von Bildung und Wissen, insbesondere im Bereich der Finanzen und Investitionen. Bevor man Geld anlegt, sollte man die Grundlagen verstehen, die Risiken abwägen und fundierte Entscheidungen treffen, da dies langfristig zu besseren Ergebnissen führt.</a:t>
            </a:r>
          </a:p>
          <a:p>
            <a:endParaRPr lang="de-DE" dirty="0"/>
          </a:p>
          <a:p>
            <a:endParaRPr lang="de-DE" dirty="0"/>
          </a:p>
        </p:txBody>
      </p:sp>
      <p:sp>
        <p:nvSpPr>
          <p:cNvPr id="4" name="Foliennummernplatzhalter 3"/>
          <p:cNvSpPr>
            <a:spLocks noGrp="1"/>
          </p:cNvSpPr>
          <p:nvPr>
            <p:ph type="sldNum" sz="quarter" idx="5"/>
          </p:nvPr>
        </p:nvSpPr>
        <p:spPr/>
        <p:txBody>
          <a:bodyPr/>
          <a:lstStyle/>
          <a:p>
            <a:fld id="{DB2D6D87-2F80-4F5E-BDC7-61FAEBA86344}" type="slidenum">
              <a:rPr lang="de-DE" smtClean="0"/>
              <a:t>3</a:t>
            </a:fld>
            <a:endParaRPr lang="de-DE"/>
          </a:p>
        </p:txBody>
      </p:sp>
    </p:spTree>
    <p:extLst>
      <p:ext uri="{BB962C8B-B14F-4D97-AF65-F5344CB8AC3E}">
        <p14:creationId xmlns:p14="http://schemas.microsoft.com/office/powerpoint/2010/main" val="11262637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D2E14B-96AA-B1F0-AC0A-D2551FB5F540}"/>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ABB7A418-4824-61C5-7BEB-D640929DCE1A}"/>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D460EA73-D601-F5D0-6D8D-3AD0A4A7BE99}"/>
              </a:ext>
            </a:extLst>
          </p:cNvPr>
          <p:cNvSpPr>
            <a:spLocks noGrp="1"/>
          </p:cNvSpPr>
          <p:nvPr>
            <p:ph type="body" idx="1"/>
          </p:nvPr>
        </p:nvSpPr>
        <p:spPr/>
        <p:txBody>
          <a:bodyPr/>
          <a:lstStyle/>
          <a:p>
            <a:r>
              <a:rPr lang="de-DE" dirty="0"/>
              <a:t>„</a:t>
            </a:r>
            <a:r>
              <a:rPr lang="de-DE" b="1" dirty="0"/>
              <a:t>Eine Investition in Wissen bringt die besten Zinsen.“ – Benjamin Franklin</a:t>
            </a:r>
          </a:p>
          <a:p>
            <a:r>
              <a:rPr lang="de-DE" dirty="0"/>
              <a:t>Wenn es ums Investieren geht, wird nichts mehr auszahlen als sich selbst weiterzubilden. Führen Sie die notwendigen Recherchen und Analysen durch, bevor Sie Investitionsentscheidungen treffen.</a:t>
            </a:r>
          </a:p>
          <a:p>
            <a:r>
              <a:rPr lang="de-DE" dirty="0"/>
              <a:t>Dieser Satz unterstreicht die Bedeutung von Bildung und Wissen, insbesondere im Bereich der Finanzen und Investitionen. Bevor man Geld anlegt, sollte man die Grundlagen verstehen, die Risiken abwägen und fundierte Entscheidungen treffen, da dies langfristig zu besseren Ergebnissen führt.</a:t>
            </a:r>
          </a:p>
          <a:p>
            <a:endParaRPr lang="de-DE" dirty="0"/>
          </a:p>
          <a:p>
            <a:endParaRPr lang="de-DE" dirty="0"/>
          </a:p>
        </p:txBody>
      </p:sp>
      <p:sp>
        <p:nvSpPr>
          <p:cNvPr id="4" name="Foliennummernplatzhalter 3">
            <a:extLst>
              <a:ext uri="{FF2B5EF4-FFF2-40B4-BE49-F238E27FC236}">
                <a16:creationId xmlns:a16="http://schemas.microsoft.com/office/drawing/2014/main" id="{58B0680A-54F1-2C1F-F685-CA702F349BB6}"/>
              </a:ext>
            </a:extLst>
          </p:cNvPr>
          <p:cNvSpPr>
            <a:spLocks noGrp="1"/>
          </p:cNvSpPr>
          <p:nvPr>
            <p:ph type="sldNum" sz="quarter" idx="5"/>
          </p:nvPr>
        </p:nvSpPr>
        <p:spPr/>
        <p:txBody>
          <a:bodyPr/>
          <a:lstStyle/>
          <a:p>
            <a:fld id="{DB2D6D87-2F80-4F5E-BDC7-61FAEBA86344}" type="slidenum">
              <a:rPr lang="de-DE" smtClean="0"/>
              <a:t>4</a:t>
            </a:fld>
            <a:endParaRPr lang="de-DE"/>
          </a:p>
        </p:txBody>
      </p:sp>
    </p:spTree>
    <p:extLst>
      <p:ext uri="{BB962C8B-B14F-4D97-AF65-F5344CB8AC3E}">
        <p14:creationId xmlns:p14="http://schemas.microsoft.com/office/powerpoint/2010/main" val="14313684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9A501B-4F4B-B49F-91FD-2701B042A2A3}"/>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07F71441-179F-FEBE-BE1B-630B09EDDAED}"/>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2B3599AF-739D-9B3E-1C21-555611F55CC3}"/>
              </a:ext>
            </a:extLst>
          </p:cNvPr>
          <p:cNvSpPr>
            <a:spLocks noGrp="1"/>
          </p:cNvSpPr>
          <p:nvPr>
            <p:ph type="body" idx="1"/>
          </p:nvPr>
        </p:nvSpPr>
        <p:spPr/>
        <p:txBody>
          <a:bodyPr/>
          <a:lstStyle/>
          <a:p>
            <a:endParaRPr lang="de-DE" dirty="0"/>
          </a:p>
        </p:txBody>
      </p:sp>
      <p:sp>
        <p:nvSpPr>
          <p:cNvPr id="4" name="Foliennummernplatzhalter 3">
            <a:extLst>
              <a:ext uri="{FF2B5EF4-FFF2-40B4-BE49-F238E27FC236}">
                <a16:creationId xmlns:a16="http://schemas.microsoft.com/office/drawing/2014/main" id="{8C5B5326-1C1E-E1BC-D82F-B15FD7D375DB}"/>
              </a:ext>
            </a:extLst>
          </p:cNvPr>
          <p:cNvSpPr>
            <a:spLocks noGrp="1"/>
          </p:cNvSpPr>
          <p:nvPr>
            <p:ph type="sldNum" sz="quarter" idx="5"/>
          </p:nvPr>
        </p:nvSpPr>
        <p:spPr/>
        <p:txBody>
          <a:bodyPr/>
          <a:lstStyle/>
          <a:p>
            <a:fld id="{DB2D6D87-2F80-4F5E-BDC7-61FAEBA86344}" type="slidenum">
              <a:rPr lang="de-DE" smtClean="0"/>
              <a:t>5</a:t>
            </a:fld>
            <a:endParaRPr lang="de-DE"/>
          </a:p>
        </p:txBody>
      </p:sp>
    </p:spTree>
    <p:extLst>
      <p:ext uri="{BB962C8B-B14F-4D97-AF65-F5344CB8AC3E}">
        <p14:creationId xmlns:p14="http://schemas.microsoft.com/office/powerpoint/2010/main" val="14503102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59B651-5782-1703-4506-022AE29503C1}"/>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2DC854F7-DB5F-35C6-D3B0-5A559CC61C2A}"/>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FB58D0D9-FFFA-30E3-D415-3BD4BAB86340}"/>
              </a:ext>
            </a:extLst>
          </p:cNvPr>
          <p:cNvSpPr>
            <a:spLocks noGrp="1"/>
          </p:cNvSpPr>
          <p:nvPr>
            <p:ph type="body" idx="1"/>
          </p:nvPr>
        </p:nvSpPr>
        <p:spPr/>
        <p:txBody>
          <a:bodyPr/>
          <a:lstStyle/>
          <a:p>
            <a:endParaRPr lang="de-DE" dirty="0"/>
          </a:p>
        </p:txBody>
      </p:sp>
      <p:sp>
        <p:nvSpPr>
          <p:cNvPr id="4" name="Foliennummernplatzhalter 3">
            <a:extLst>
              <a:ext uri="{FF2B5EF4-FFF2-40B4-BE49-F238E27FC236}">
                <a16:creationId xmlns:a16="http://schemas.microsoft.com/office/drawing/2014/main" id="{F4A4B5C4-92B2-A771-6EA9-FDF12DD51F9C}"/>
              </a:ext>
            </a:extLst>
          </p:cNvPr>
          <p:cNvSpPr>
            <a:spLocks noGrp="1"/>
          </p:cNvSpPr>
          <p:nvPr>
            <p:ph type="sldNum" sz="quarter" idx="5"/>
          </p:nvPr>
        </p:nvSpPr>
        <p:spPr/>
        <p:txBody>
          <a:bodyPr/>
          <a:lstStyle/>
          <a:p>
            <a:fld id="{DB2D6D87-2F80-4F5E-BDC7-61FAEBA86344}" type="slidenum">
              <a:rPr lang="de-DE" smtClean="0"/>
              <a:t>6</a:t>
            </a:fld>
            <a:endParaRPr lang="de-DE"/>
          </a:p>
        </p:txBody>
      </p:sp>
    </p:spTree>
    <p:extLst>
      <p:ext uri="{BB962C8B-B14F-4D97-AF65-F5344CB8AC3E}">
        <p14:creationId xmlns:p14="http://schemas.microsoft.com/office/powerpoint/2010/main" val="31346905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Am 9. Januar 2025 betrug die </a:t>
            </a:r>
            <a:r>
              <a:rPr lang="de-DE" b="1" dirty="0"/>
              <a:t>Gesamtmarktkapitalisierung</a:t>
            </a:r>
            <a:r>
              <a:rPr lang="de-DE" dirty="0"/>
              <a:t> der </a:t>
            </a:r>
            <a:r>
              <a:rPr lang="de-DE" b="1" dirty="0"/>
              <a:t>Top 10 Unternehmen</a:t>
            </a:r>
            <a:r>
              <a:rPr lang="de-DE" dirty="0"/>
              <a:t> weltweit etwa </a:t>
            </a:r>
            <a:r>
              <a:rPr lang="de-DE" b="1" dirty="0"/>
              <a:t>21,730 Billionen US-Dollar</a:t>
            </a:r>
            <a:r>
              <a:rPr lang="de-DE" dirty="0"/>
              <a:t>. Diese Unternehmen und ihre jeweiligen Marktkapitalisierungen sind:</a:t>
            </a:r>
          </a:p>
          <a:p>
            <a:endParaRPr lang="de-DE" dirty="0"/>
          </a:p>
          <a:p>
            <a:r>
              <a:rPr lang="en-US" b="1" dirty="0"/>
              <a:t>Apple Inc.</a:t>
            </a:r>
            <a:r>
              <a:rPr lang="en-US" dirty="0"/>
              <a:t> – </a:t>
            </a:r>
            <a:r>
              <a:rPr lang="en-US" b="1" dirty="0"/>
              <a:t>Technologie</a:t>
            </a:r>
            <a:r>
              <a:rPr lang="en-US" dirty="0"/>
              <a:t>: 3,668 </a:t>
            </a:r>
            <a:r>
              <a:rPr lang="en-US" dirty="0" err="1"/>
              <a:t>Billionen</a:t>
            </a:r>
            <a:r>
              <a:rPr lang="en-US" dirty="0"/>
              <a:t> USD</a:t>
            </a:r>
          </a:p>
          <a:p>
            <a:r>
              <a:rPr lang="en-US" b="1" dirty="0"/>
              <a:t>NVIDIA Corporation</a:t>
            </a:r>
            <a:r>
              <a:rPr lang="en-US" dirty="0"/>
              <a:t> – </a:t>
            </a:r>
            <a:r>
              <a:rPr lang="en-US" b="1" dirty="0" err="1"/>
              <a:t>Halbleiter</a:t>
            </a:r>
            <a:r>
              <a:rPr lang="en-US" b="1" dirty="0"/>
              <a:t>/Technologie</a:t>
            </a:r>
            <a:r>
              <a:rPr lang="en-US" dirty="0"/>
              <a:t>: 3,431 </a:t>
            </a:r>
            <a:r>
              <a:rPr lang="en-US" dirty="0" err="1"/>
              <a:t>Billionen</a:t>
            </a:r>
            <a:r>
              <a:rPr lang="en-US" dirty="0"/>
              <a:t> USD</a:t>
            </a:r>
          </a:p>
          <a:p>
            <a:r>
              <a:rPr lang="en-US" b="1" dirty="0"/>
              <a:t>Microsoft Corporation</a:t>
            </a:r>
            <a:r>
              <a:rPr lang="en-US" dirty="0"/>
              <a:t> – </a:t>
            </a:r>
            <a:r>
              <a:rPr lang="en-US" b="1" dirty="0"/>
              <a:t>Technologie</a:t>
            </a:r>
            <a:r>
              <a:rPr lang="en-US" dirty="0"/>
              <a:t>: 3,156 </a:t>
            </a:r>
            <a:r>
              <a:rPr lang="en-US" dirty="0" err="1"/>
              <a:t>Billionen</a:t>
            </a:r>
            <a:r>
              <a:rPr lang="en-US" dirty="0"/>
              <a:t> USD</a:t>
            </a:r>
          </a:p>
          <a:p>
            <a:r>
              <a:rPr lang="en-US" b="1" dirty="0"/>
              <a:t>Alphabet Inc. (Google)</a:t>
            </a:r>
            <a:r>
              <a:rPr lang="en-US" dirty="0"/>
              <a:t> – </a:t>
            </a:r>
            <a:r>
              <a:rPr lang="en-US" b="1" dirty="0"/>
              <a:t>Technologie/</a:t>
            </a:r>
            <a:r>
              <a:rPr lang="en-US" b="1" dirty="0" err="1"/>
              <a:t>Internetdienste</a:t>
            </a:r>
            <a:r>
              <a:rPr lang="en-US" dirty="0"/>
              <a:t>: 2,382 </a:t>
            </a:r>
            <a:r>
              <a:rPr lang="en-US" dirty="0" err="1"/>
              <a:t>Billionen</a:t>
            </a:r>
            <a:r>
              <a:rPr lang="en-US" dirty="0"/>
              <a:t> USD</a:t>
            </a:r>
          </a:p>
          <a:p>
            <a:r>
              <a:rPr lang="en-US" b="1" dirty="0"/>
              <a:t>Amazon.com Inc.</a:t>
            </a:r>
            <a:r>
              <a:rPr lang="en-US" dirty="0"/>
              <a:t> – </a:t>
            </a:r>
            <a:r>
              <a:rPr lang="en-US" b="1" dirty="0"/>
              <a:t>E-Commerce/Technologie</a:t>
            </a:r>
            <a:r>
              <a:rPr lang="en-US" dirty="0"/>
              <a:t>: 2,335 </a:t>
            </a:r>
            <a:r>
              <a:rPr lang="en-US" dirty="0" err="1"/>
              <a:t>Billionen</a:t>
            </a:r>
            <a:r>
              <a:rPr lang="en-US" dirty="0"/>
              <a:t> USD</a:t>
            </a:r>
          </a:p>
          <a:p>
            <a:r>
              <a:rPr lang="en-US" b="1" dirty="0"/>
              <a:t>Saudi Aramco</a:t>
            </a:r>
            <a:r>
              <a:rPr lang="en-US" dirty="0"/>
              <a:t> – </a:t>
            </a:r>
            <a:r>
              <a:rPr lang="en-US" b="1" dirty="0"/>
              <a:t>Energie/</a:t>
            </a:r>
            <a:r>
              <a:rPr lang="en-US" b="1" dirty="0" err="1"/>
              <a:t>Öl</a:t>
            </a:r>
            <a:r>
              <a:rPr lang="en-US" b="1" dirty="0"/>
              <a:t> und Gas</a:t>
            </a:r>
            <a:r>
              <a:rPr lang="en-US" dirty="0"/>
              <a:t>: 1,802 </a:t>
            </a:r>
            <a:r>
              <a:rPr lang="en-US" dirty="0" err="1"/>
              <a:t>Billionen</a:t>
            </a:r>
            <a:r>
              <a:rPr lang="en-US" dirty="0"/>
              <a:t> USD</a:t>
            </a:r>
          </a:p>
          <a:p>
            <a:r>
              <a:rPr lang="en-US" b="1" dirty="0"/>
              <a:t>Meta Platforms (Facebook)</a:t>
            </a:r>
            <a:r>
              <a:rPr lang="en-US" dirty="0"/>
              <a:t> – </a:t>
            </a:r>
            <a:r>
              <a:rPr lang="en-US" b="1" dirty="0"/>
              <a:t>Technologie/</a:t>
            </a:r>
            <a:r>
              <a:rPr lang="en-US" b="1" dirty="0" err="1"/>
              <a:t>Soziale</a:t>
            </a:r>
            <a:r>
              <a:rPr lang="en-US" b="1" dirty="0"/>
              <a:t> </a:t>
            </a:r>
            <a:r>
              <a:rPr lang="en-US" b="1" dirty="0" err="1"/>
              <a:t>Medien</a:t>
            </a:r>
            <a:r>
              <a:rPr lang="en-US" dirty="0"/>
              <a:t>: 1,541 </a:t>
            </a:r>
            <a:r>
              <a:rPr lang="en-US" dirty="0" err="1"/>
              <a:t>Billionen</a:t>
            </a:r>
            <a:r>
              <a:rPr lang="en-US" dirty="0"/>
              <a:t> USD</a:t>
            </a:r>
          </a:p>
          <a:p>
            <a:r>
              <a:rPr lang="en-US" b="1" dirty="0"/>
              <a:t>Tesla Inc.</a:t>
            </a:r>
            <a:r>
              <a:rPr lang="en-US" dirty="0"/>
              <a:t> – </a:t>
            </a:r>
            <a:r>
              <a:rPr lang="en-US" b="1" dirty="0" err="1"/>
              <a:t>Automobil</a:t>
            </a:r>
            <a:r>
              <a:rPr lang="en-US" b="1" dirty="0"/>
              <a:t>/Technologie</a:t>
            </a:r>
            <a:r>
              <a:rPr lang="en-US" dirty="0"/>
              <a:t>: 1,267 </a:t>
            </a:r>
            <a:r>
              <a:rPr lang="en-US" dirty="0" err="1"/>
              <a:t>Billionen</a:t>
            </a:r>
            <a:r>
              <a:rPr lang="en-US" dirty="0"/>
              <a:t> USD</a:t>
            </a:r>
          </a:p>
          <a:p>
            <a:r>
              <a:rPr lang="en-US" b="1" dirty="0"/>
              <a:t>Broadcom Inc.</a:t>
            </a:r>
            <a:r>
              <a:rPr lang="en-US" dirty="0"/>
              <a:t> – </a:t>
            </a:r>
            <a:r>
              <a:rPr lang="en-US" b="1" dirty="0" err="1"/>
              <a:t>Halbleiter</a:t>
            </a:r>
            <a:r>
              <a:rPr lang="en-US" b="1" dirty="0"/>
              <a:t> (Chips)/Technologie</a:t>
            </a:r>
            <a:r>
              <a:rPr lang="en-US" dirty="0"/>
              <a:t>: 1,074 </a:t>
            </a:r>
            <a:r>
              <a:rPr lang="en-US" dirty="0" err="1"/>
              <a:t>Billionen</a:t>
            </a:r>
            <a:r>
              <a:rPr lang="en-US" dirty="0"/>
              <a:t> USD</a:t>
            </a:r>
          </a:p>
          <a:p>
            <a:r>
              <a:rPr lang="en-US" b="1" dirty="0"/>
              <a:t>Taiwan Semiconductor Manufacturing Company (TSMC)</a:t>
            </a:r>
            <a:r>
              <a:rPr lang="en-US" dirty="0"/>
              <a:t> – </a:t>
            </a:r>
            <a:r>
              <a:rPr lang="en-US" b="1" dirty="0" err="1"/>
              <a:t>Halbleiter</a:t>
            </a:r>
            <a:r>
              <a:rPr lang="en-US" dirty="0"/>
              <a:t>: 1,074 </a:t>
            </a:r>
            <a:r>
              <a:rPr lang="en-US" dirty="0" err="1"/>
              <a:t>Billionen</a:t>
            </a:r>
            <a:r>
              <a:rPr lang="en-US" dirty="0"/>
              <a:t> USD</a:t>
            </a:r>
            <a:endParaRPr lang="de-DE" dirty="0"/>
          </a:p>
          <a:p>
            <a:endParaRPr lang="de-DE" dirty="0"/>
          </a:p>
          <a:p>
            <a:endParaRPr lang="de-DE" dirty="0"/>
          </a:p>
          <a:p>
            <a:r>
              <a:rPr lang="de-DE" dirty="0"/>
              <a:t>Diese Daten stammen von </a:t>
            </a:r>
            <a:r>
              <a:rPr lang="de-DE" dirty="0">
                <a:hlinkClick r:id="rId3"/>
              </a:rPr>
              <a:t>CompaniesMarketCap.com</a:t>
            </a:r>
            <a:r>
              <a:rPr lang="de-DE" dirty="0"/>
              <a:t>.</a:t>
            </a:r>
          </a:p>
          <a:p>
            <a:r>
              <a:rPr lang="de-DE" dirty="0"/>
              <a:t>Die Marktkapitalisierung spiegelt den aktuellen Börsenwert eines Unternehmens wider und wird berechnet, indem der Aktienkurs mit der Anzahl der ausstehenden Aktien multipliziert wird. Diese Kennzahl gibt Investoren einen schnellen Überblick über die relative Größe eines Unternehmens im Vergleich zu anderen.</a:t>
            </a:r>
          </a:p>
          <a:p>
            <a:r>
              <a:rPr lang="de-DE" dirty="0"/>
              <a:t>Es ist wichtig zu beachten, dass die Marktkapitalisierung von verschiedenen Faktoren beeinflusst wird, darunter Unternehmensleistung, Markttrends und globale wirtschaftliche Bedingungen. Daher kann sie im Laufe der Zeit erheblichen Schwankungen unterliegen.</a:t>
            </a:r>
          </a:p>
          <a:p>
            <a:endParaRPr lang="en-US" dirty="0"/>
          </a:p>
        </p:txBody>
      </p:sp>
      <p:sp>
        <p:nvSpPr>
          <p:cNvPr id="4" name="Slide Number Placeholder 3"/>
          <p:cNvSpPr>
            <a:spLocks noGrp="1"/>
          </p:cNvSpPr>
          <p:nvPr>
            <p:ph type="sldNum" sz="quarter" idx="5"/>
          </p:nvPr>
        </p:nvSpPr>
        <p:spPr/>
        <p:txBody>
          <a:bodyPr/>
          <a:lstStyle/>
          <a:p>
            <a:fld id="{DB2D6D87-2F80-4F5E-BDC7-61FAEBA86344}" type="slidenum">
              <a:rPr lang="de-DE" smtClean="0"/>
              <a:t>7</a:t>
            </a:fld>
            <a:endParaRPr lang="de-DE"/>
          </a:p>
        </p:txBody>
      </p:sp>
    </p:spTree>
    <p:extLst>
      <p:ext uri="{BB962C8B-B14F-4D97-AF65-F5344CB8AC3E}">
        <p14:creationId xmlns:p14="http://schemas.microsoft.com/office/powerpoint/2010/main" val="15862884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D9FB69-1B56-82D9-0F9C-AE21D6A76E19}"/>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3F9DDE96-3752-EE60-1CF9-B5FAD78C29A6}"/>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682EE42B-F105-21E8-8E72-363F8EDE4B4B}"/>
              </a:ext>
            </a:extLst>
          </p:cNvPr>
          <p:cNvSpPr>
            <a:spLocks noGrp="1"/>
          </p:cNvSpPr>
          <p:nvPr>
            <p:ph type="body" idx="1"/>
          </p:nvPr>
        </p:nvSpPr>
        <p:spPr/>
        <p:txBody>
          <a:bodyPr/>
          <a:lstStyle/>
          <a:p>
            <a:endParaRPr lang="de-DE" dirty="0"/>
          </a:p>
        </p:txBody>
      </p:sp>
      <p:sp>
        <p:nvSpPr>
          <p:cNvPr id="4" name="Foliennummernplatzhalter 3">
            <a:extLst>
              <a:ext uri="{FF2B5EF4-FFF2-40B4-BE49-F238E27FC236}">
                <a16:creationId xmlns:a16="http://schemas.microsoft.com/office/drawing/2014/main" id="{3CD2B5BC-77B3-FD26-EC66-3C0073E8D539}"/>
              </a:ext>
            </a:extLst>
          </p:cNvPr>
          <p:cNvSpPr>
            <a:spLocks noGrp="1"/>
          </p:cNvSpPr>
          <p:nvPr>
            <p:ph type="sldNum" sz="quarter" idx="5"/>
          </p:nvPr>
        </p:nvSpPr>
        <p:spPr/>
        <p:txBody>
          <a:bodyPr/>
          <a:lstStyle/>
          <a:p>
            <a:fld id="{DB2D6D87-2F80-4F5E-BDC7-61FAEBA86344}" type="slidenum">
              <a:rPr lang="de-DE" smtClean="0"/>
              <a:t>21</a:t>
            </a:fld>
            <a:endParaRPr lang="de-DE"/>
          </a:p>
        </p:txBody>
      </p:sp>
    </p:spTree>
    <p:extLst>
      <p:ext uri="{BB962C8B-B14F-4D97-AF65-F5344CB8AC3E}">
        <p14:creationId xmlns:p14="http://schemas.microsoft.com/office/powerpoint/2010/main" val="13695114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AE2BFB-A1A3-7EAA-A822-BB160FDB063B}"/>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1F3A3CA9-4FBC-3ACF-75F8-6FD316249096}"/>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B99AE842-108C-AB06-C383-6225F64DE99C}"/>
              </a:ext>
            </a:extLst>
          </p:cNvPr>
          <p:cNvSpPr>
            <a:spLocks noGrp="1"/>
          </p:cNvSpPr>
          <p:nvPr>
            <p:ph type="body" idx="1"/>
          </p:nvPr>
        </p:nvSpPr>
        <p:spPr/>
        <p:txBody>
          <a:bodyPr/>
          <a:lstStyle/>
          <a:p>
            <a:endParaRPr lang="de-DE" dirty="0"/>
          </a:p>
        </p:txBody>
      </p:sp>
      <p:sp>
        <p:nvSpPr>
          <p:cNvPr id="4" name="Foliennummernplatzhalter 3">
            <a:extLst>
              <a:ext uri="{FF2B5EF4-FFF2-40B4-BE49-F238E27FC236}">
                <a16:creationId xmlns:a16="http://schemas.microsoft.com/office/drawing/2014/main" id="{3D5C8305-08EE-5161-7DE6-B90B4B445EAD}"/>
              </a:ext>
            </a:extLst>
          </p:cNvPr>
          <p:cNvSpPr>
            <a:spLocks noGrp="1"/>
          </p:cNvSpPr>
          <p:nvPr>
            <p:ph type="sldNum" sz="quarter" idx="5"/>
          </p:nvPr>
        </p:nvSpPr>
        <p:spPr/>
        <p:txBody>
          <a:bodyPr/>
          <a:lstStyle/>
          <a:p>
            <a:fld id="{DB2D6D87-2F80-4F5E-BDC7-61FAEBA86344}" type="slidenum">
              <a:rPr lang="de-DE" smtClean="0"/>
              <a:t>22</a:t>
            </a:fld>
            <a:endParaRPr lang="de-DE"/>
          </a:p>
        </p:txBody>
      </p:sp>
    </p:spTree>
    <p:extLst>
      <p:ext uri="{BB962C8B-B14F-4D97-AF65-F5344CB8AC3E}">
        <p14:creationId xmlns:p14="http://schemas.microsoft.com/office/powerpoint/2010/main" val="30784823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F18D85-8847-8FAC-13BE-634900D7C394}"/>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48D75316-A005-D800-3ABD-21FD67F72212}"/>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355A6EC1-58E8-7E01-70A7-D76372953601}"/>
              </a:ext>
            </a:extLst>
          </p:cNvPr>
          <p:cNvSpPr>
            <a:spLocks noGrp="1"/>
          </p:cNvSpPr>
          <p:nvPr>
            <p:ph type="body" idx="1"/>
          </p:nvPr>
        </p:nvSpPr>
        <p:spPr/>
        <p:txBody>
          <a:bodyPr/>
          <a:lstStyle/>
          <a:p>
            <a:endParaRPr lang="de-DE" dirty="0"/>
          </a:p>
        </p:txBody>
      </p:sp>
      <p:sp>
        <p:nvSpPr>
          <p:cNvPr id="4" name="Foliennummernplatzhalter 3">
            <a:extLst>
              <a:ext uri="{FF2B5EF4-FFF2-40B4-BE49-F238E27FC236}">
                <a16:creationId xmlns:a16="http://schemas.microsoft.com/office/drawing/2014/main" id="{34DA6368-EE00-0264-1819-FB04E36D3135}"/>
              </a:ext>
            </a:extLst>
          </p:cNvPr>
          <p:cNvSpPr>
            <a:spLocks noGrp="1"/>
          </p:cNvSpPr>
          <p:nvPr>
            <p:ph type="sldNum" sz="quarter" idx="5"/>
          </p:nvPr>
        </p:nvSpPr>
        <p:spPr/>
        <p:txBody>
          <a:bodyPr/>
          <a:lstStyle/>
          <a:p>
            <a:fld id="{DB2D6D87-2F80-4F5E-BDC7-61FAEBA86344}" type="slidenum">
              <a:rPr lang="de-DE" smtClean="0"/>
              <a:t>23</a:t>
            </a:fld>
            <a:endParaRPr lang="de-DE"/>
          </a:p>
        </p:txBody>
      </p:sp>
    </p:spTree>
    <p:extLst>
      <p:ext uri="{BB962C8B-B14F-4D97-AF65-F5344CB8AC3E}">
        <p14:creationId xmlns:p14="http://schemas.microsoft.com/office/powerpoint/2010/main" val="1145604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2EB6D70-CAE5-A42F-3E80-A1BBB277052B}"/>
              </a:ext>
            </a:extLst>
          </p:cNvPr>
          <p:cNvSpPr>
            <a:spLocks noGrp="1"/>
          </p:cNvSpPr>
          <p:nvPr>
            <p:ph type="ctrTitle"/>
          </p:nvPr>
        </p:nvSpPr>
        <p:spPr>
          <a:xfrm>
            <a:off x="1524000" y="1122363"/>
            <a:ext cx="9144000" cy="2387600"/>
          </a:xfrm>
        </p:spPr>
        <p:txBody>
          <a:bodyPr anchor="b"/>
          <a:lstStyle>
            <a:lvl1pPr algn="ctr">
              <a:defRPr sz="6000"/>
            </a:lvl1pPr>
          </a:lstStyle>
          <a:p>
            <a:r>
              <a:rPr lang="de-DE"/>
              <a:t>Mastertitelformat bearbeiten</a:t>
            </a:r>
          </a:p>
        </p:txBody>
      </p:sp>
      <p:sp>
        <p:nvSpPr>
          <p:cNvPr id="3" name="Untertitel 2">
            <a:extLst>
              <a:ext uri="{FF2B5EF4-FFF2-40B4-BE49-F238E27FC236}">
                <a16:creationId xmlns:a16="http://schemas.microsoft.com/office/drawing/2014/main" id="{6F303363-0BF3-4022-4122-94975E8F040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p>
        </p:txBody>
      </p:sp>
      <p:sp>
        <p:nvSpPr>
          <p:cNvPr id="4" name="Datumsplatzhalter 3">
            <a:extLst>
              <a:ext uri="{FF2B5EF4-FFF2-40B4-BE49-F238E27FC236}">
                <a16:creationId xmlns:a16="http://schemas.microsoft.com/office/drawing/2014/main" id="{64367093-5139-C16C-C4D1-2CD084EFF00D}"/>
              </a:ext>
            </a:extLst>
          </p:cNvPr>
          <p:cNvSpPr>
            <a:spLocks noGrp="1"/>
          </p:cNvSpPr>
          <p:nvPr>
            <p:ph type="dt" sz="half" idx="10"/>
          </p:nvPr>
        </p:nvSpPr>
        <p:spPr/>
        <p:txBody>
          <a:bodyPr/>
          <a:lstStyle/>
          <a:p>
            <a:fld id="{E5D229A6-F46C-433A-90F9-EBD72CF349C2}" type="datetime1">
              <a:rPr lang="de-DE" smtClean="0"/>
              <a:t>11.01.2025</a:t>
            </a:fld>
            <a:endParaRPr lang="de-DE"/>
          </a:p>
        </p:txBody>
      </p:sp>
      <p:sp>
        <p:nvSpPr>
          <p:cNvPr id="5" name="Fußzeilenplatzhalter 4">
            <a:extLst>
              <a:ext uri="{FF2B5EF4-FFF2-40B4-BE49-F238E27FC236}">
                <a16:creationId xmlns:a16="http://schemas.microsoft.com/office/drawing/2014/main" id="{2DD53662-8AFF-7FB7-304A-397D9BEEFE11}"/>
              </a:ext>
            </a:extLst>
          </p:cNvPr>
          <p:cNvSpPr>
            <a:spLocks noGrp="1"/>
          </p:cNvSpPr>
          <p:nvPr>
            <p:ph type="ftr" sz="quarter" idx="11"/>
          </p:nvPr>
        </p:nvSpPr>
        <p:spPr/>
        <p:txBody>
          <a:bodyPr/>
          <a:lstStyle/>
          <a:p>
            <a:r>
              <a:rPr lang="de-DE"/>
              <a:t>FOM; DLS; Big-Data-Analyseprojekt; P. Hornig; A. Dutovic;</a:t>
            </a:r>
          </a:p>
        </p:txBody>
      </p:sp>
      <p:sp>
        <p:nvSpPr>
          <p:cNvPr id="6" name="Foliennummernplatzhalter 5">
            <a:extLst>
              <a:ext uri="{FF2B5EF4-FFF2-40B4-BE49-F238E27FC236}">
                <a16:creationId xmlns:a16="http://schemas.microsoft.com/office/drawing/2014/main" id="{38AD5E9F-6C95-46DF-A435-4D22235BDCCD}"/>
              </a:ext>
            </a:extLst>
          </p:cNvPr>
          <p:cNvSpPr>
            <a:spLocks noGrp="1"/>
          </p:cNvSpPr>
          <p:nvPr>
            <p:ph type="sldNum" sz="quarter" idx="12"/>
          </p:nvPr>
        </p:nvSpPr>
        <p:spPr/>
        <p:txBody>
          <a:bodyPr/>
          <a:lstStyle/>
          <a:p>
            <a:fld id="{B01D1D1E-D4F6-4C1C-B7C7-8D49125CABEB}" type="slidenum">
              <a:rPr lang="de-DE" smtClean="0"/>
              <a:t>‹Nr.›</a:t>
            </a:fld>
            <a:endParaRPr lang="de-DE"/>
          </a:p>
        </p:txBody>
      </p:sp>
    </p:spTree>
    <p:extLst>
      <p:ext uri="{BB962C8B-B14F-4D97-AF65-F5344CB8AC3E}">
        <p14:creationId xmlns:p14="http://schemas.microsoft.com/office/powerpoint/2010/main" val="11052786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D3E2F6C-13C2-2503-CC0A-2BD29A4F2504}"/>
              </a:ext>
            </a:extLst>
          </p:cNvPr>
          <p:cNvSpPr>
            <a:spLocks noGrp="1"/>
          </p:cNvSpPr>
          <p:nvPr>
            <p:ph type="title"/>
          </p:nvPr>
        </p:nvSpPr>
        <p:spPr/>
        <p:txBody>
          <a:bodyPr/>
          <a:lstStyle/>
          <a:p>
            <a:r>
              <a:rPr lang="de-DE"/>
              <a:t>Mastertitelformat bearbeiten</a:t>
            </a:r>
          </a:p>
        </p:txBody>
      </p:sp>
      <p:sp>
        <p:nvSpPr>
          <p:cNvPr id="3" name="Vertikaler Textplatzhalter 2">
            <a:extLst>
              <a:ext uri="{FF2B5EF4-FFF2-40B4-BE49-F238E27FC236}">
                <a16:creationId xmlns:a16="http://schemas.microsoft.com/office/drawing/2014/main" id="{7B47300B-2A40-CEE5-57E0-606ADE3F0008}"/>
              </a:ext>
            </a:extLst>
          </p:cNvPr>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973CBB2B-DB38-4AEB-BB41-63DD9BF2EE15}"/>
              </a:ext>
            </a:extLst>
          </p:cNvPr>
          <p:cNvSpPr>
            <a:spLocks noGrp="1"/>
          </p:cNvSpPr>
          <p:nvPr>
            <p:ph type="dt" sz="half" idx="10"/>
          </p:nvPr>
        </p:nvSpPr>
        <p:spPr/>
        <p:txBody>
          <a:bodyPr/>
          <a:lstStyle/>
          <a:p>
            <a:fld id="{BA25955A-DBE5-4E04-9F4A-37DD4F9E5616}" type="datetime1">
              <a:rPr lang="de-DE" smtClean="0"/>
              <a:t>11.01.2025</a:t>
            </a:fld>
            <a:endParaRPr lang="de-DE"/>
          </a:p>
        </p:txBody>
      </p:sp>
      <p:sp>
        <p:nvSpPr>
          <p:cNvPr id="5" name="Fußzeilenplatzhalter 4">
            <a:extLst>
              <a:ext uri="{FF2B5EF4-FFF2-40B4-BE49-F238E27FC236}">
                <a16:creationId xmlns:a16="http://schemas.microsoft.com/office/drawing/2014/main" id="{21CDB8FE-0E48-42B0-AFBB-3CA58D922E1D}"/>
              </a:ext>
            </a:extLst>
          </p:cNvPr>
          <p:cNvSpPr>
            <a:spLocks noGrp="1"/>
          </p:cNvSpPr>
          <p:nvPr>
            <p:ph type="ftr" sz="quarter" idx="11"/>
          </p:nvPr>
        </p:nvSpPr>
        <p:spPr/>
        <p:txBody>
          <a:bodyPr/>
          <a:lstStyle/>
          <a:p>
            <a:r>
              <a:rPr lang="de-DE"/>
              <a:t>FOM; DLS; Big-Data-Analyseprojekt; P. Hornig; A. Dutovic;</a:t>
            </a:r>
          </a:p>
        </p:txBody>
      </p:sp>
      <p:sp>
        <p:nvSpPr>
          <p:cNvPr id="6" name="Foliennummernplatzhalter 5">
            <a:extLst>
              <a:ext uri="{FF2B5EF4-FFF2-40B4-BE49-F238E27FC236}">
                <a16:creationId xmlns:a16="http://schemas.microsoft.com/office/drawing/2014/main" id="{25066F7E-BB5F-02A8-A79A-8CD99B10B534}"/>
              </a:ext>
            </a:extLst>
          </p:cNvPr>
          <p:cNvSpPr>
            <a:spLocks noGrp="1"/>
          </p:cNvSpPr>
          <p:nvPr>
            <p:ph type="sldNum" sz="quarter" idx="12"/>
          </p:nvPr>
        </p:nvSpPr>
        <p:spPr/>
        <p:txBody>
          <a:bodyPr/>
          <a:lstStyle/>
          <a:p>
            <a:fld id="{B01D1D1E-D4F6-4C1C-B7C7-8D49125CABEB}" type="slidenum">
              <a:rPr lang="de-DE" smtClean="0"/>
              <a:t>‹Nr.›</a:t>
            </a:fld>
            <a:endParaRPr lang="de-DE"/>
          </a:p>
        </p:txBody>
      </p:sp>
    </p:spTree>
    <p:extLst>
      <p:ext uri="{BB962C8B-B14F-4D97-AF65-F5344CB8AC3E}">
        <p14:creationId xmlns:p14="http://schemas.microsoft.com/office/powerpoint/2010/main" val="38364824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a:extLst>
              <a:ext uri="{FF2B5EF4-FFF2-40B4-BE49-F238E27FC236}">
                <a16:creationId xmlns:a16="http://schemas.microsoft.com/office/drawing/2014/main" id="{3A6647F0-9656-A049-01A2-E82945C9840E}"/>
              </a:ext>
            </a:extLst>
          </p:cNvPr>
          <p:cNvSpPr>
            <a:spLocks noGrp="1"/>
          </p:cNvSpPr>
          <p:nvPr>
            <p:ph type="title" orient="vert"/>
          </p:nvPr>
        </p:nvSpPr>
        <p:spPr>
          <a:xfrm>
            <a:off x="8724900" y="365125"/>
            <a:ext cx="2628900" cy="5811838"/>
          </a:xfrm>
        </p:spPr>
        <p:txBody>
          <a:bodyPr vert="eaVert"/>
          <a:lstStyle/>
          <a:p>
            <a:r>
              <a:rPr lang="de-DE"/>
              <a:t>Mastertitelformat bearbeiten</a:t>
            </a:r>
          </a:p>
        </p:txBody>
      </p:sp>
      <p:sp>
        <p:nvSpPr>
          <p:cNvPr id="3" name="Vertikaler Textplatzhalter 2">
            <a:extLst>
              <a:ext uri="{FF2B5EF4-FFF2-40B4-BE49-F238E27FC236}">
                <a16:creationId xmlns:a16="http://schemas.microsoft.com/office/drawing/2014/main" id="{0FBE8181-63B8-F2F2-E69B-1D577FA7971F}"/>
              </a:ext>
            </a:extLst>
          </p:cNvPr>
          <p:cNvSpPr>
            <a:spLocks noGrp="1"/>
          </p:cNvSpPr>
          <p:nvPr>
            <p:ph type="body" orient="vert" idx="1"/>
          </p:nvPr>
        </p:nvSpPr>
        <p:spPr>
          <a:xfrm>
            <a:off x="838200" y="365125"/>
            <a:ext cx="7734300"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161EE8F5-8A1A-983D-C1D2-F9ACEBD060BE}"/>
              </a:ext>
            </a:extLst>
          </p:cNvPr>
          <p:cNvSpPr>
            <a:spLocks noGrp="1"/>
          </p:cNvSpPr>
          <p:nvPr>
            <p:ph type="dt" sz="half" idx="10"/>
          </p:nvPr>
        </p:nvSpPr>
        <p:spPr/>
        <p:txBody>
          <a:bodyPr/>
          <a:lstStyle/>
          <a:p>
            <a:fld id="{C54707B0-5348-4161-85F6-C73045B33587}" type="datetime1">
              <a:rPr lang="de-DE" smtClean="0"/>
              <a:t>11.01.2025</a:t>
            </a:fld>
            <a:endParaRPr lang="de-DE"/>
          </a:p>
        </p:txBody>
      </p:sp>
      <p:sp>
        <p:nvSpPr>
          <p:cNvPr id="5" name="Fußzeilenplatzhalter 4">
            <a:extLst>
              <a:ext uri="{FF2B5EF4-FFF2-40B4-BE49-F238E27FC236}">
                <a16:creationId xmlns:a16="http://schemas.microsoft.com/office/drawing/2014/main" id="{1C003E89-878A-C99D-9DB1-E969D60F9F71}"/>
              </a:ext>
            </a:extLst>
          </p:cNvPr>
          <p:cNvSpPr>
            <a:spLocks noGrp="1"/>
          </p:cNvSpPr>
          <p:nvPr>
            <p:ph type="ftr" sz="quarter" idx="11"/>
          </p:nvPr>
        </p:nvSpPr>
        <p:spPr/>
        <p:txBody>
          <a:bodyPr/>
          <a:lstStyle/>
          <a:p>
            <a:r>
              <a:rPr lang="de-DE"/>
              <a:t>FOM; DLS; Big-Data-Analyseprojekt; P. Hornig; A. Dutovic;</a:t>
            </a:r>
          </a:p>
        </p:txBody>
      </p:sp>
      <p:sp>
        <p:nvSpPr>
          <p:cNvPr id="6" name="Foliennummernplatzhalter 5">
            <a:extLst>
              <a:ext uri="{FF2B5EF4-FFF2-40B4-BE49-F238E27FC236}">
                <a16:creationId xmlns:a16="http://schemas.microsoft.com/office/drawing/2014/main" id="{E006155A-EC39-15B3-B8D2-929A0A262726}"/>
              </a:ext>
            </a:extLst>
          </p:cNvPr>
          <p:cNvSpPr>
            <a:spLocks noGrp="1"/>
          </p:cNvSpPr>
          <p:nvPr>
            <p:ph type="sldNum" sz="quarter" idx="12"/>
          </p:nvPr>
        </p:nvSpPr>
        <p:spPr/>
        <p:txBody>
          <a:bodyPr/>
          <a:lstStyle/>
          <a:p>
            <a:fld id="{B01D1D1E-D4F6-4C1C-B7C7-8D49125CABEB}" type="slidenum">
              <a:rPr lang="de-DE" smtClean="0"/>
              <a:t>‹Nr.›</a:t>
            </a:fld>
            <a:endParaRPr lang="de-DE"/>
          </a:p>
        </p:txBody>
      </p:sp>
    </p:spTree>
    <p:extLst>
      <p:ext uri="{BB962C8B-B14F-4D97-AF65-F5344CB8AC3E}">
        <p14:creationId xmlns:p14="http://schemas.microsoft.com/office/powerpoint/2010/main" val="3475411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52E7011-A112-6E40-72C7-A89A6D7EDAE9}"/>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a16="http://schemas.microsoft.com/office/drawing/2014/main" id="{77238228-2652-7008-B4CF-A2C9F5AFB523}"/>
              </a:ext>
            </a:extLst>
          </p:cNvPr>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4BCAAEDD-7EE7-C906-BEED-575EE6FC2152}"/>
              </a:ext>
            </a:extLst>
          </p:cNvPr>
          <p:cNvSpPr>
            <a:spLocks noGrp="1"/>
          </p:cNvSpPr>
          <p:nvPr>
            <p:ph type="dt" sz="half" idx="10"/>
          </p:nvPr>
        </p:nvSpPr>
        <p:spPr/>
        <p:txBody>
          <a:bodyPr/>
          <a:lstStyle/>
          <a:p>
            <a:fld id="{67812251-997D-41ED-BA8B-A2B7DE7994A2}" type="datetime1">
              <a:rPr lang="de-DE" smtClean="0"/>
              <a:t>11.01.2025</a:t>
            </a:fld>
            <a:endParaRPr lang="de-DE"/>
          </a:p>
        </p:txBody>
      </p:sp>
      <p:sp>
        <p:nvSpPr>
          <p:cNvPr id="5" name="Fußzeilenplatzhalter 4">
            <a:extLst>
              <a:ext uri="{FF2B5EF4-FFF2-40B4-BE49-F238E27FC236}">
                <a16:creationId xmlns:a16="http://schemas.microsoft.com/office/drawing/2014/main" id="{944A3D4F-A8D5-051F-3CEB-8426545FCE95}"/>
              </a:ext>
            </a:extLst>
          </p:cNvPr>
          <p:cNvSpPr>
            <a:spLocks noGrp="1"/>
          </p:cNvSpPr>
          <p:nvPr>
            <p:ph type="ftr" sz="quarter" idx="11"/>
          </p:nvPr>
        </p:nvSpPr>
        <p:spPr/>
        <p:txBody>
          <a:bodyPr/>
          <a:lstStyle/>
          <a:p>
            <a:r>
              <a:rPr lang="de-DE"/>
              <a:t>FOM; DLS; Big-Data-Analyseprojekt; P. Hornig; A. Dutovic;</a:t>
            </a:r>
          </a:p>
        </p:txBody>
      </p:sp>
      <p:sp>
        <p:nvSpPr>
          <p:cNvPr id="6" name="Foliennummernplatzhalter 5">
            <a:extLst>
              <a:ext uri="{FF2B5EF4-FFF2-40B4-BE49-F238E27FC236}">
                <a16:creationId xmlns:a16="http://schemas.microsoft.com/office/drawing/2014/main" id="{2CA723A4-AD05-48C6-A263-E53AB69DD6A2}"/>
              </a:ext>
            </a:extLst>
          </p:cNvPr>
          <p:cNvSpPr>
            <a:spLocks noGrp="1"/>
          </p:cNvSpPr>
          <p:nvPr>
            <p:ph type="sldNum" sz="quarter" idx="12"/>
          </p:nvPr>
        </p:nvSpPr>
        <p:spPr/>
        <p:txBody>
          <a:bodyPr/>
          <a:lstStyle/>
          <a:p>
            <a:fld id="{B01D1D1E-D4F6-4C1C-B7C7-8D49125CABEB}" type="slidenum">
              <a:rPr lang="de-DE" smtClean="0"/>
              <a:t>‹Nr.›</a:t>
            </a:fld>
            <a:endParaRPr lang="de-DE"/>
          </a:p>
        </p:txBody>
      </p:sp>
    </p:spTree>
    <p:extLst>
      <p:ext uri="{BB962C8B-B14F-4D97-AF65-F5344CB8AC3E}">
        <p14:creationId xmlns:p14="http://schemas.microsoft.com/office/powerpoint/2010/main" val="32314149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8215F0B-5100-A5D6-96C3-580973206058}"/>
              </a:ext>
            </a:extLst>
          </p:cNvPr>
          <p:cNvSpPr>
            <a:spLocks noGrp="1"/>
          </p:cNvSpPr>
          <p:nvPr>
            <p:ph type="title"/>
          </p:nvPr>
        </p:nvSpPr>
        <p:spPr>
          <a:xfrm>
            <a:off x="831850" y="1709738"/>
            <a:ext cx="10515600" cy="2852737"/>
          </a:xfrm>
        </p:spPr>
        <p:txBody>
          <a:bodyPr anchor="b"/>
          <a:lstStyle>
            <a:lvl1pPr>
              <a:defRPr sz="6000"/>
            </a:lvl1pPr>
          </a:lstStyle>
          <a:p>
            <a:r>
              <a:rPr lang="de-DE"/>
              <a:t>Mastertitelformat bearbeiten</a:t>
            </a:r>
          </a:p>
        </p:txBody>
      </p:sp>
      <p:sp>
        <p:nvSpPr>
          <p:cNvPr id="3" name="Textplatzhalter 2">
            <a:extLst>
              <a:ext uri="{FF2B5EF4-FFF2-40B4-BE49-F238E27FC236}">
                <a16:creationId xmlns:a16="http://schemas.microsoft.com/office/drawing/2014/main" id="{1EE1FB78-1B8B-3C7C-396A-834590A40589}"/>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de-DE"/>
              <a:t>Mastertextformat bearbeiten</a:t>
            </a:r>
          </a:p>
        </p:txBody>
      </p:sp>
      <p:sp>
        <p:nvSpPr>
          <p:cNvPr id="4" name="Datumsplatzhalter 3">
            <a:extLst>
              <a:ext uri="{FF2B5EF4-FFF2-40B4-BE49-F238E27FC236}">
                <a16:creationId xmlns:a16="http://schemas.microsoft.com/office/drawing/2014/main" id="{0A4DB311-CC27-BCDE-7162-E07A4868952C}"/>
              </a:ext>
            </a:extLst>
          </p:cNvPr>
          <p:cNvSpPr>
            <a:spLocks noGrp="1"/>
          </p:cNvSpPr>
          <p:nvPr>
            <p:ph type="dt" sz="half" idx="10"/>
          </p:nvPr>
        </p:nvSpPr>
        <p:spPr/>
        <p:txBody>
          <a:bodyPr/>
          <a:lstStyle/>
          <a:p>
            <a:fld id="{CC9448E1-1551-4663-A016-FD12834C4B25}" type="datetime1">
              <a:rPr lang="de-DE" smtClean="0"/>
              <a:t>11.01.2025</a:t>
            </a:fld>
            <a:endParaRPr lang="de-DE"/>
          </a:p>
        </p:txBody>
      </p:sp>
      <p:sp>
        <p:nvSpPr>
          <p:cNvPr id="5" name="Fußzeilenplatzhalter 4">
            <a:extLst>
              <a:ext uri="{FF2B5EF4-FFF2-40B4-BE49-F238E27FC236}">
                <a16:creationId xmlns:a16="http://schemas.microsoft.com/office/drawing/2014/main" id="{9D0748FF-B290-88A2-7C92-7672DA7815DF}"/>
              </a:ext>
            </a:extLst>
          </p:cNvPr>
          <p:cNvSpPr>
            <a:spLocks noGrp="1"/>
          </p:cNvSpPr>
          <p:nvPr>
            <p:ph type="ftr" sz="quarter" idx="11"/>
          </p:nvPr>
        </p:nvSpPr>
        <p:spPr/>
        <p:txBody>
          <a:bodyPr/>
          <a:lstStyle/>
          <a:p>
            <a:r>
              <a:rPr lang="de-DE"/>
              <a:t>FOM; DLS; Big-Data-Analyseprojekt; P. Hornig; A. Dutovic;</a:t>
            </a:r>
          </a:p>
        </p:txBody>
      </p:sp>
      <p:sp>
        <p:nvSpPr>
          <p:cNvPr id="6" name="Foliennummernplatzhalter 5">
            <a:extLst>
              <a:ext uri="{FF2B5EF4-FFF2-40B4-BE49-F238E27FC236}">
                <a16:creationId xmlns:a16="http://schemas.microsoft.com/office/drawing/2014/main" id="{89F713D9-311C-F169-A38B-D24A5B975920}"/>
              </a:ext>
            </a:extLst>
          </p:cNvPr>
          <p:cNvSpPr>
            <a:spLocks noGrp="1"/>
          </p:cNvSpPr>
          <p:nvPr>
            <p:ph type="sldNum" sz="quarter" idx="12"/>
          </p:nvPr>
        </p:nvSpPr>
        <p:spPr/>
        <p:txBody>
          <a:bodyPr/>
          <a:lstStyle/>
          <a:p>
            <a:fld id="{B01D1D1E-D4F6-4C1C-B7C7-8D49125CABEB}" type="slidenum">
              <a:rPr lang="de-DE" smtClean="0"/>
              <a:t>‹Nr.›</a:t>
            </a:fld>
            <a:endParaRPr lang="de-DE"/>
          </a:p>
        </p:txBody>
      </p:sp>
    </p:spTree>
    <p:extLst>
      <p:ext uri="{BB962C8B-B14F-4D97-AF65-F5344CB8AC3E}">
        <p14:creationId xmlns:p14="http://schemas.microsoft.com/office/powerpoint/2010/main" val="386093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6F01758-081C-A362-2C9F-1805198B5C02}"/>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a16="http://schemas.microsoft.com/office/drawing/2014/main" id="{3C5AF8B5-E7F6-0F7E-4B1D-7919931DC607}"/>
              </a:ext>
            </a:extLst>
          </p:cNvPr>
          <p:cNvSpPr>
            <a:spLocks noGrp="1"/>
          </p:cNvSpPr>
          <p:nvPr>
            <p:ph sz="half" idx="1"/>
          </p:nvPr>
        </p:nvSpPr>
        <p:spPr>
          <a:xfrm>
            <a:off x="838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a:extLst>
              <a:ext uri="{FF2B5EF4-FFF2-40B4-BE49-F238E27FC236}">
                <a16:creationId xmlns:a16="http://schemas.microsoft.com/office/drawing/2014/main" id="{D93FD3F3-E848-A434-C8EE-9F073657C76E}"/>
              </a:ext>
            </a:extLst>
          </p:cNvPr>
          <p:cNvSpPr>
            <a:spLocks noGrp="1"/>
          </p:cNvSpPr>
          <p:nvPr>
            <p:ph sz="half" idx="2"/>
          </p:nvPr>
        </p:nvSpPr>
        <p:spPr>
          <a:xfrm>
            <a:off x="6172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Datumsplatzhalter 4">
            <a:extLst>
              <a:ext uri="{FF2B5EF4-FFF2-40B4-BE49-F238E27FC236}">
                <a16:creationId xmlns:a16="http://schemas.microsoft.com/office/drawing/2014/main" id="{90832C45-5B2A-3137-E90A-BCACCD57F433}"/>
              </a:ext>
            </a:extLst>
          </p:cNvPr>
          <p:cNvSpPr>
            <a:spLocks noGrp="1"/>
          </p:cNvSpPr>
          <p:nvPr>
            <p:ph type="dt" sz="half" idx="10"/>
          </p:nvPr>
        </p:nvSpPr>
        <p:spPr/>
        <p:txBody>
          <a:bodyPr/>
          <a:lstStyle/>
          <a:p>
            <a:fld id="{EC8B9ECA-897C-4AD6-8202-7188F5479362}" type="datetime1">
              <a:rPr lang="de-DE" smtClean="0"/>
              <a:t>11.01.2025</a:t>
            </a:fld>
            <a:endParaRPr lang="de-DE"/>
          </a:p>
        </p:txBody>
      </p:sp>
      <p:sp>
        <p:nvSpPr>
          <p:cNvPr id="6" name="Fußzeilenplatzhalter 5">
            <a:extLst>
              <a:ext uri="{FF2B5EF4-FFF2-40B4-BE49-F238E27FC236}">
                <a16:creationId xmlns:a16="http://schemas.microsoft.com/office/drawing/2014/main" id="{BBE1AAAF-19C9-BA86-460A-6E08FAD1913C}"/>
              </a:ext>
            </a:extLst>
          </p:cNvPr>
          <p:cNvSpPr>
            <a:spLocks noGrp="1"/>
          </p:cNvSpPr>
          <p:nvPr>
            <p:ph type="ftr" sz="quarter" idx="11"/>
          </p:nvPr>
        </p:nvSpPr>
        <p:spPr/>
        <p:txBody>
          <a:bodyPr/>
          <a:lstStyle/>
          <a:p>
            <a:r>
              <a:rPr lang="de-DE"/>
              <a:t>FOM; DLS; Big-Data-Analyseprojekt; P. Hornig; A. Dutovic;</a:t>
            </a:r>
          </a:p>
        </p:txBody>
      </p:sp>
      <p:sp>
        <p:nvSpPr>
          <p:cNvPr id="7" name="Foliennummernplatzhalter 6">
            <a:extLst>
              <a:ext uri="{FF2B5EF4-FFF2-40B4-BE49-F238E27FC236}">
                <a16:creationId xmlns:a16="http://schemas.microsoft.com/office/drawing/2014/main" id="{E085DBE3-52A3-032D-7BCC-DF21746F25A1}"/>
              </a:ext>
            </a:extLst>
          </p:cNvPr>
          <p:cNvSpPr>
            <a:spLocks noGrp="1"/>
          </p:cNvSpPr>
          <p:nvPr>
            <p:ph type="sldNum" sz="quarter" idx="12"/>
          </p:nvPr>
        </p:nvSpPr>
        <p:spPr/>
        <p:txBody>
          <a:bodyPr/>
          <a:lstStyle/>
          <a:p>
            <a:fld id="{B01D1D1E-D4F6-4C1C-B7C7-8D49125CABEB}" type="slidenum">
              <a:rPr lang="de-DE" smtClean="0"/>
              <a:t>‹Nr.›</a:t>
            </a:fld>
            <a:endParaRPr lang="de-DE"/>
          </a:p>
        </p:txBody>
      </p:sp>
    </p:spTree>
    <p:extLst>
      <p:ext uri="{BB962C8B-B14F-4D97-AF65-F5344CB8AC3E}">
        <p14:creationId xmlns:p14="http://schemas.microsoft.com/office/powerpoint/2010/main" val="21951082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1C3EACE-6C65-E2F0-FB50-6AD8A03BE66E}"/>
              </a:ext>
            </a:extLst>
          </p:cNvPr>
          <p:cNvSpPr>
            <a:spLocks noGrp="1"/>
          </p:cNvSpPr>
          <p:nvPr>
            <p:ph type="title"/>
          </p:nvPr>
        </p:nvSpPr>
        <p:spPr>
          <a:xfrm>
            <a:off x="839788" y="365125"/>
            <a:ext cx="10515600" cy="1325563"/>
          </a:xfrm>
        </p:spPr>
        <p:txBody>
          <a:bodyPr/>
          <a:lstStyle/>
          <a:p>
            <a:r>
              <a:rPr lang="de-DE"/>
              <a:t>Mastertitelformat bearbeiten</a:t>
            </a:r>
          </a:p>
        </p:txBody>
      </p:sp>
      <p:sp>
        <p:nvSpPr>
          <p:cNvPr id="3" name="Textplatzhalter 2">
            <a:extLst>
              <a:ext uri="{FF2B5EF4-FFF2-40B4-BE49-F238E27FC236}">
                <a16:creationId xmlns:a16="http://schemas.microsoft.com/office/drawing/2014/main" id="{0FDF3871-A62F-3B40-FE1C-0387FE54A9E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Inhaltsplatzhalter 3">
            <a:extLst>
              <a:ext uri="{FF2B5EF4-FFF2-40B4-BE49-F238E27FC236}">
                <a16:creationId xmlns:a16="http://schemas.microsoft.com/office/drawing/2014/main" id="{5C68D9E7-FB24-F0D9-8418-0E8F2239018C}"/>
              </a:ext>
            </a:extLst>
          </p:cNvPr>
          <p:cNvSpPr>
            <a:spLocks noGrp="1"/>
          </p:cNvSpPr>
          <p:nvPr>
            <p:ph sz="half" idx="2"/>
          </p:nvPr>
        </p:nvSpPr>
        <p:spPr>
          <a:xfrm>
            <a:off x="839788" y="2505075"/>
            <a:ext cx="5157787"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Textplatzhalter 4">
            <a:extLst>
              <a:ext uri="{FF2B5EF4-FFF2-40B4-BE49-F238E27FC236}">
                <a16:creationId xmlns:a16="http://schemas.microsoft.com/office/drawing/2014/main" id="{926575B3-3BD9-37ED-1A79-8AAF6182689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Inhaltsplatzhalter 5">
            <a:extLst>
              <a:ext uri="{FF2B5EF4-FFF2-40B4-BE49-F238E27FC236}">
                <a16:creationId xmlns:a16="http://schemas.microsoft.com/office/drawing/2014/main" id="{E33E029F-46E1-30E2-9FC0-A399590A6133}"/>
              </a:ext>
            </a:extLst>
          </p:cNvPr>
          <p:cNvSpPr>
            <a:spLocks noGrp="1"/>
          </p:cNvSpPr>
          <p:nvPr>
            <p:ph sz="quarter" idx="4"/>
          </p:nvPr>
        </p:nvSpPr>
        <p:spPr>
          <a:xfrm>
            <a:off x="6172200" y="2505075"/>
            <a:ext cx="5183188"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7" name="Datumsplatzhalter 6">
            <a:extLst>
              <a:ext uri="{FF2B5EF4-FFF2-40B4-BE49-F238E27FC236}">
                <a16:creationId xmlns:a16="http://schemas.microsoft.com/office/drawing/2014/main" id="{713E1556-11A2-3D3E-94F7-DA2E772BF835}"/>
              </a:ext>
            </a:extLst>
          </p:cNvPr>
          <p:cNvSpPr>
            <a:spLocks noGrp="1"/>
          </p:cNvSpPr>
          <p:nvPr>
            <p:ph type="dt" sz="half" idx="10"/>
          </p:nvPr>
        </p:nvSpPr>
        <p:spPr/>
        <p:txBody>
          <a:bodyPr/>
          <a:lstStyle/>
          <a:p>
            <a:fld id="{3FCECB13-0D95-4BF9-8145-6C466C1DF68E}" type="datetime1">
              <a:rPr lang="de-DE" smtClean="0"/>
              <a:t>11.01.2025</a:t>
            </a:fld>
            <a:endParaRPr lang="de-DE"/>
          </a:p>
        </p:txBody>
      </p:sp>
      <p:sp>
        <p:nvSpPr>
          <p:cNvPr id="8" name="Fußzeilenplatzhalter 7">
            <a:extLst>
              <a:ext uri="{FF2B5EF4-FFF2-40B4-BE49-F238E27FC236}">
                <a16:creationId xmlns:a16="http://schemas.microsoft.com/office/drawing/2014/main" id="{7EC304F6-62A5-CD34-B7BB-BBEDBCC1DCAA}"/>
              </a:ext>
            </a:extLst>
          </p:cNvPr>
          <p:cNvSpPr>
            <a:spLocks noGrp="1"/>
          </p:cNvSpPr>
          <p:nvPr>
            <p:ph type="ftr" sz="quarter" idx="11"/>
          </p:nvPr>
        </p:nvSpPr>
        <p:spPr/>
        <p:txBody>
          <a:bodyPr/>
          <a:lstStyle/>
          <a:p>
            <a:r>
              <a:rPr lang="de-DE"/>
              <a:t>FOM; DLS; Big-Data-Analyseprojekt; P. Hornig; A. Dutovic;</a:t>
            </a:r>
          </a:p>
        </p:txBody>
      </p:sp>
      <p:sp>
        <p:nvSpPr>
          <p:cNvPr id="9" name="Foliennummernplatzhalter 8">
            <a:extLst>
              <a:ext uri="{FF2B5EF4-FFF2-40B4-BE49-F238E27FC236}">
                <a16:creationId xmlns:a16="http://schemas.microsoft.com/office/drawing/2014/main" id="{27850EE1-CD74-BB26-7AE5-CB8D730005C7}"/>
              </a:ext>
            </a:extLst>
          </p:cNvPr>
          <p:cNvSpPr>
            <a:spLocks noGrp="1"/>
          </p:cNvSpPr>
          <p:nvPr>
            <p:ph type="sldNum" sz="quarter" idx="12"/>
          </p:nvPr>
        </p:nvSpPr>
        <p:spPr/>
        <p:txBody>
          <a:bodyPr/>
          <a:lstStyle/>
          <a:p>
            <a:fld id="{B01D1D1E-D4F6-4C1C-B7C7-8D49125CABEB}" type="slidenum">
              <a:rPr lang="de-DE" smtClean="0"/>
              <a:t>‹Nr.›</a:t>
            </a:fld>
            <a:endParaRPr lang="de-DE"/>
          </a:p>
        </p:txBody>
      </p:sp>
    </p:spTree>
    <p:extLst>
      <p:ext uri="{BB962C8B-B14F-4D97-AF65-F5344CB8AC3E}">
        <p14:creationId xmlns:p14="http://schemas.microsoft.com/office/powerpoint/2010/main" val="10265786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0D12D1C-C840-AA69-8E0F-B77DA125A0DB}"/>
              </a:ext>
            </a:extLst>
          </p:cNvPr>
          <p:cNvSpPr>
            <a:spLocks noGrp="1"/>
          </p:cNvSpPr>
          <p:nvPr>
            <p:ph type="title"/>
          </p:nvPr>
        </p:nvSpPr>
        <p:spPr/>
        <p:txBody>
          <a:bodyPr/>
          <a:lstStyle/>
          <a:p>
            <a:r>
              <a:rPr lang="de-DE"/>
              <a:t>Mastertitelformat bearbeiten</a:t>
            </a:r>
          </a:p>
        </p:txBody>
      </p:sp>
      <p:sp>
        <p:nvSpPr>
          <p:cNvPr id="3" name="Datumsplatzhalter 2">
            <a:extLst>
              <a:ext uri="{FF2B5EF4-FFF2-40B4-BE49-F238E27FC236}">
                <a16:creationId xmlns:a16="http://schemas.microsoft.com/office/drawing/2014/main" id="{A0DD8231-6675-0C58-D38C-C1FB45FCB246}"/>
              </a:ext>
            </a:extLst>
          </p:cNvPr>
          <p:cNvSpPr>
            <a:spLocks noGrp="1"/>
          </p:cNvSpPr>
          <p:nvPr>
            <p:ph type="dt" sz="half" idx="10"/>
          </p:nvPr>
        </p:nvSpPr>
        <p:spPr/>
        <p:txBody>
          <a:bodyPr/>
          <a:lstStyle/>
          <a:p>
            <a:fld id="{49FF6DA0-4DE3-4707-9861-BA6912EB9F5D}" type="datetime1">
              <a:rPr lang="de-DE" smtClean="0"/>
              <a:t>11.01.2025</a:t>
            </a:fld>
            <a:endParaRPr lang="de-DE"/>
          </a:p>
        </p:txBody>
      </p:sp>
      <p:sp>
        <p:nvSpPr>
          <p:cNvPr id="4" name="Fußzeilenplatzhalter 3">
            <a:extLst>
              <a:ext uri="{FF2B5EF4-FFF2-40B4-BE49-F238E27FC236}">
                <a16:creationId xmlns:a16="http://schemas.microsoft.com/office/drawing/2014/main" id="{855C25D3-E14B-2874-EE4C-D1BE4636DDEC}"/>
              </a:ext>
            </a:extLst>
          </p:cNvPr>
          <p:cNvSpPr>
            <a:spLocks noGrp="1"/>
          </p:cNvSpPr>
          <p:nvPr>
            <p:ph type="ftr" sz="quarter" idx="11"/>
          </p:nvPr>
        </p:nvSpPr>
        <p:spPr/>
        <p:txBody>
          <a:bodyPr/>
          <a:lstStyle/>
          <a:p>
            <a:r>
              <a:rPr lang="de-DE"/>
              <a:t>FOM; DLS; Big-Data-Analyseprojekt; P. Hornig; A. Dutovic;</a:t>
            </a:r>
          </a:p>
        </p:txBody>
      </p:sp>
      <p:sp>
        <p:nvSpPr>
          <p:cNvPr id="5" name="Foliennummernplatzhalter 4">
            <a:extLst>
              <a:ext uri="{FF2B5EF4-FFF2-40B4-BE49-F238E27FC236}">
                <a16:creationId xmlns:a16="http://schemas.microsoft.com/office/drawing/2014/main" id="{0DE8E369-5216-14B5-9ED1-7C0A1D704CFA}"/>
              </a:ext>
            </a:extLst>
          </p:cNvPr>
          <p:cNvSpPr>
            <a:spLocks noGrp="1"/>
          </p:cNvSpPr>
          <p:nvPr>
            <p:ph type="sldNum" sz="quarter" idx="12"/>
          </p:nvPr>
        </p:nvSpPr>
        <p:spPr/>
        <p:txBody>
          <a:bodyPr/>
          <a:lstStyle/>
          <a:p>
            <a:fld id="{B01D1D1E-D4F6-4C1C-B7C7-8D49125CABEB}" type="slidenum">
              <a:rPr lang="de-DE" smtClean="0"/>
              <a:t>‹Nr.›</a:t>
            </a:fld>
            <a:endParaRPr lang="de-DE"/>
          </a:p>
        </p:txBody>
      </p:sp>
    </p:spTree>
    <p:extLst>
      <p:ext uri="{BB962C8B-B14F-4D97-AF65-F5344CB8AC3E}">
        <p14:creationId xmlns:p14="http://schemas.microsoft.com/office/powerpoint/2010/main" val="36771247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0B2F05C3-0B12-5524-52B5-41C8908F7561}"/>
              </a:ext>
            </a:extLst>
          </p:cNvPr>
          <p:cNvSpPr>
            <a:spLocks noGrp="1"/>
          </p:cNvSpPr>
          <p:nvPr>
            <p:ph type="dt" sz="half" idx="10"/>
          </p:nvPr>
        </p:nvSpPr>
        <p:spPr/>
        <p:txBody>
          <a:bodyPr/>
          <a:lstStyle/>
          <a:p>
            <a:fld id="{03CBCC40-930D-4D8D-943F-BBF0C01B396E}" type="datetime1">
              <a:rPr lang="de-DE" smtClean="0"/>
              <a:t>11.01.2025</a:t>
            </a:fld>
            <a:endParaRPr lang="de-DE"/>
          </a:p>
        </p:txBody>
      </p:sp>
      <p:sp>
        <p:nvSpPr>
          <p:cNvPr id="3" name="Fußzeilenplatzhalter 2">
            <a:extLst>
              <a:ext uri="{FF2B5EF4-FFF2-40B4-BE49-F238E27FC236}">
                <a16:creationId xmlns:a16="http://schemas.microsoft.com/office/drawing/2014/main" id="{55C8867C-AF18-D1C6-CFF2-76F0C811A719}"/>
              </a:ext>
            </a:extLst>
          </p:cNvPr>
          <p:cNvSpPr>
            <a:spLocks noGrp="1"/>
          </p:cNvSpPr>
          <p:nvPr>
            <p:ph type="ftr" sz="quarter" idx="11"/>
          </p:nvPr>
        </p:nvSpPr>
        <p:spPr/>
        <p:txBody>
          <a:bodyPr/>
          <a:lstStyle/>
          <a:p>
            <a:r>
              <a:rPr lang="de-DE"/>
              <a:t>FOM; DLS; Big-Data-Analyseprojekt; P. Hornig; A. Dutovic;</a:t>
            </a:r>
          </a:p>
        </p:txBody>
      </p:sp>
      <p:sp>
        <p:nvSpPr>
          <p:cNvPr id="4" name="Foliennummernplatzhalter 3">
            <a:extLst>
              <a:ext uri="{FF2B5EF4-FFF2-40B4-BE49-F238E27FC236}">
                <a16:creationId xmlns:a16="http://schemas.microsoft.com/office/drawing/2014/main" id="{9889F5CD-D6E0-2116-E5FC-91EB86984784}"/>
              </a:ext>
            </a:extLst>
          </p:cNvPr>
          <p:cNvSpPr>
            <a:spLocks noGrp="1"/>
          </p:cNvSpPr>
          <p:nvPr>
            <p:ph type="sldNum" sz="quarter" idx="12"/>
          </p:nvPr>
        </p:nvSpPr>
        <p:spPr/>
        <p:txBody>
          <a:bodyPr/>
          <a:lstStyle/>
          <a:p>
            <a:fld id="{B01D1D1E-D4F6-4C1C-B7C7-8D49125CABEB}" type="slidenum">
              <a:rPr lang="de-DE" smtClean="0"/>
              <a:t>‹Nr.›</a:t>
            </a:fld>
            <a:endParaRPr lang="de-DE"/>
          </a:p>
        </p:txBody>
      </p:sp>
    </p:spTree>
    <p:extLst>
      <p:ext uri="{BB962C8B-B14F-4D97-AF65-F5344CB8AC3E}">
        <p14:creationId xmlns:p14="http://schemas.microsoft.com/office/powerpoint/2010/main" val="19528900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67F5C3F-4CFB-6CD6-76E7-EB84494DB5C6}"/>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p>
        </p:txBody>
      </p:sp>
      <p:sp>
        <p:nvSpPr>
          <p:cNvPr id="3" name="Inhaltsplatzhalter 2">
            <a:extLst>
              <a:ext uri="{FF2B5EF4-FFF2-40B4-BE49-F238E27FC236}">
                <a16:creationId xmlns:a16="http://schemas.microsoft.com/office/drawing/2014/main" id="{2C17A579-E1FD-54DE-483E-C1DEE5739F0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Textplatzhalter 3">
            <a:extLst>
              <a:ext uri="{FF2B5EF4-FFF2-40B4-BE49-F238E27FC236}">
                <a16:creationId xmlns:a16="http://schemas.microsoft.com/office/drawing/2014/main" id="{C4E52FF8-8BD2-EC79-7BB2-1422CB94AA5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B575B4CB-7B9D-97CD-2EE3-87792E5E7030}"/>
              </a:ext>
            </a:extLst>
          </p:cNvPr>
          <p:cNvSpPr>
            <a:spLocks noGrp="1"/>
          </p:cNvSpPr>
          <p:nvPr>
            <p:ph type="dt" sz="half" idx="10"/>
          </p:nvPr>
        </p:nvSpPr>
        <p:spPr/>
        <p:txBody>
          <a:bodyPr/>
          <a:lstStyle/>
          <a:p>
            <a:fld id="{27D89BB0-64EA-4197-8A1A-2CE3C18189AC}" type="datetime1">
              <a:rPr lang="de-DE" smtClean="0"/>
              <a:t>11.01.2025</a:t>
            </a:fld>
            <a:endParaRPr lang="de-DE"/>
          </a:p>
        </p:txBody>
      </p:sp>
      <p:sp>
        <p:nvSpPr>
          <p:cNvPr id="6" name="Fußzeilenplatzhalter 5">
            <a:extLst>
              <a:ext uri="{FF2B5EF4-FFF2-40B4-BE49-F238E27FC236}">
                <a16:creationId xmlns:a16="http://schemas.microsoft.com/office/drawing/2014/main" id="{E3FE9C79-EDF0-610E-0E61-69C5622EFD71}"/>
              </a:ext>
            </a:extLst>
          </p:cNvPr>
          <p:cNvSpPr>
            <a:spLocks noGrp="1"/>
          </p:cNvSpPr>
          <p:nvPr>
            <p:ph type="ftr" sz="quarter" idx="11"/>
          </p:nvPr>
        </p:nvSpPr>
        <p:spPr/>
        <p:txBody>
          <a:bodyPr/>
          <a:lstStyle/>
          <a:p>
            <a:r>
              <a:rPr lang="de-DE"/>
              <a:t>FOM; DLS; Big-Data-Analyseprojekt; P. Hornig; A. Dutovic;</a:t>
            </a:r>
          </a:p>
        </p:txBody>
      </p:sp>
      <p:sp>
        <p:nvSpPr>
          <p:cNvPr id="7" name="Foliennummernplatzhalter 6">
            <a:extLst>
              <a:ext uri="{FF2B5EF4-FFF2-40B4-BE49-F238E27FC236}">
                <a16:creationId xmlns:a16="http://schemas.microsoft.com/office/drawing/2014/main" id="{FCA1D2C7-88E8-BE6C-785B-C9AEFD0D92C7}"/>
              </a:ext>
            </a:extLst>
          </p:cNvPr>
          <p:cNvSpPr>
            <a:spLocks noGrp="1"/>
          </p:cNvSpPr>
          <p:nvPr>
            <p:ph type="sldNum" sz="quarter" idx="12"/>
          </p:nvPr>
        </p:nvSpPr>
        <p:spPr/>
        <p:txBody>
          <a:bodyPr/>
          <a:lstStyle/>
          <a:p>
            <a:fld id="{B01D1D1E-D4F6-4C1C-B7C7-8D49125CABEB}" type="slidenum">
              <a:rPr lang="de-DE" smtClean="0"/>
              <a:t>‹Nr.›</a:t>
            </a:fld>
            <a:endParaRPr lang="de-DE"/>
          </a:p>
        </p:txBody>
      </p:sp>
    </p:spTree>
    <p:extLst>
      <p:ext uri="{BB962C8B-B14F-4D97-AF65-F5344CB8AC3E}">
        <p14:creationId xmlns:p14="http://schemas.microsoft.com/office/powerpoint/2010/main" val="35101709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824AA0F-4DA6-1F31-E618-580152A08B47}"/>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p>
        </p:txBody>
      </p:sp>
      <p:sp>
        <p:nvSpPr>
          <p:cNvPr id="3" name="Bildplatzhalter 2">
            <a:extLst>
              <a:ext uri="{FF2B5EF4-FFF2-40B4-BE49-F238E27FC236}">
                <a16:creationId xmlns:a16="http://schemas.microsoft.com/office/drawing/2014/main" id="{1EC561DC-5965-1F93-5543-C9DDFCAFF6A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platzhalter 3">
            <a:extLst>
              <a:ext uri="{FF2B5EF4-FFF2-40B4-BE49-F238E27FC236}">
                <a16:creationId xmlns:a16="http://schemas.microsoft.com/office/drawing/2014/main" id="{C75AE7D4-4D8F-ED9D-BA93-1145DAA2163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5A4B450C-5B8E-C966-6604-B33799CDD2C2}"/>
              </a:ext>
            </a:extLst>
          </p:cNvPr>
          <p:cNvSpPr>
            <a:spLocks noGrp="1"/>
          </p:cNvSpPr>
          <p:nvPr>
            <p:ph type="dt" sz="half" idx="10"/>
          </p:nvPr>
        </p:nvSpPr>
        <p:spPr/>
        <p:txBody>
          <a:bodyPr/>
          <a:lstStyle/>
          <a:p>
            <a:fld id="{2333CE67-34D5-4AD2-84AD-12BDC7383A88}" type="datetime1">
              <a:rPr lang="de-DE" smtClean="0"/>
              <a:t>11.01.2025</a:t>
            </a:fld>
            <a:endParaRPr lang="de-DE"/>
          </a:p>
        </p:txBody>
      </p:sp>
      <p:sp>
        <p:nvSpPr>
          <p:cNvPr id="6" name="Fußzeilenplatzhalter 5">
            <a:extLst>
              <a:ext uri="{FF2B5EF4-FFF2-40B4-BE49-F238E27FC236}">
                <a16:creationId xmlns:a16="http://schemas.microsoft.com/office/drawing/2014/main" id="{763438EB-D06B-D5A1-74F9-1589574D70D2}"/>
              </a:ext>
            </a:extLst>
          </p:cNvPr>
          <p:cNvSpPr>
            <a:spLocks noGrp="1"/>
          </p:cNvSpPr>
          <p:nvPr>
            <p:ph type="ftr" sz="quarter" idx="11"/>
          </p:nvPr>
        </p:nvSpPr>
        <p:spPr/>
        <p:txBody>
          <a:bodyPr/>
          <a:lstStyle/>
          <a:p>
            <a:r>
              <a:rPr lang="de-DE"/>
              <a:t>FOM; DLS; Big-Data-Analyseprojekt; P. Hornig; A. Dutovic;</a:t>
            </a:r>
          </a:p>
        </p:txBody>
      </p:sp>
      <p:sp>
        <p:nvSpPr>
          <p:cNvPr id="7" name="Foliennummernplatzhalter 6">
            <a:extLst>
              <a:ext uri="{FF2B5EF4-FFF2-40B4-BE49-F238E27FC236}">
                <a16:creationId xmlns:a16="http://schemas.microsoft.com/office/drawing/2014/main" id="{A66A36D7-A9AD-0C3C-1349-FFEE8D346E0C}"/>
              </a:ext>
            </a:extLst>
          </p:cNvPr>
          <p:cNvSpPr>
            <a:spLocks noGrp="1"/>
          </p:cNvSpPr>
          <p:nvPr>
            <p:ph type="sldNum" sz="quarter" idx="12"/>
          </p:nvPr>
        </p:nvSpPr>
        <p:spPr/>
        <p:txBody>
          <a:bodyPr/>
          <a:lstStyle/>
          <a:p>
            <a:fld id="{B01D1D1E-D4F6-4C1C-B7C7-8D49125CABEB}" type="slidenum">
              <a:rPr lang="de-DE" smtClean="0"/>
              <a:t>‹Nr.›</a:t>
            </a:fld>
            <a:endParaRPr lang="de-DE"/>
          </a:p>
        </p:txBody>
      </p:sp>
    </p:spTree>
    <p:extLst>
      <p:ext uri="{BB962C8B-B14F-4D97-AF65-F5344CB8AC3E}">
        <p14:creationId xmlns:p14="http://schemas.microsoft.com/office/powerpoint/2010/main" val="22440404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D546969F-5F81-2E1D-DF38-6C813B3EB7B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Mastertitelformat bearbeiten</a:t>
            </a:r>
          </a:p>
        </p:txBody>
      </p:sp>
      <p:sp>
        <p:nvSpPr>
          <p:cNvPr id="3" name="Textplatzhalter 2">
            <a:extLst>
              <a:ext uri="{FF2B5EF4-FFF2-40B4-BE49-F238E27FC236}">
                <a16:creationId xmlns:a16="http://schemas.microsoft.com/office/drawing/2014/main" id="{59E3518A-238C-571E-58B3-E2622CCAFB8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817AD0E2-59BF-448D-0A82-44430E76A86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D7059296-E3DE-4079-BA6A-9CF302EA4EB0}" type="datetime1">
              <a:rPr lang="de-DE" smtClean="0"/>
              <a:t>11.01.2025</a:t>
            </a:fld>
            <a:endParaRPr lang="de-DE"/>
          </a:p>
        </p:txBody>
      </p:sp>
      <p:sp>
        <p:nvSpPr>
          <p:cNvPr id="5" name="Fußzeilenplatzhalter 4">
            <a:extLst>
              <a:ext uri="{FF2B5EF4-FFF2-40B4-BE49-F238E27FC236}">
                <a16:creationId xmlns:a16="http://schemas.microsoft.com/office/drawing/2014/main" id="{791F5CF5-8EEA-36EE-3CAD-301B557A27A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r>
              <a:rPr lang="de-DE"/>
              <a:t>FOM; DLS; Big-Data-Analyseprojekt; P. Hornig; A. Dutovic;</a:t>
            </a:r>
          </a:p>
        </p:txBody>
      </p:sp>
      <p:sp>
        <p:nvSpPr>
          <p:cNvPr id="6" name="Foliennummernplatzhalter 5">
            <a:extLst>
              <a:ext uri="{FF2B5EF4-FFF2-40B4-BE49-F238E27FC236}">
                <a16:creationId xmlns:a16="http://schemas.microsoft.com/office/drawing/2014/main" id="{7F22F596-800E-9255-E4EA-8013B6079A4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B01D1D1E-D4F6-4C1C-B7C7-8D49125CABEB}" type="slidenum">
              <a:rPr lang="de-DE" smtClean="0"/>
              <a:t>‹Nr.›</a:t>
            </a:fld>
            <a:endParaRPr lang="de-DE"/>
          </a:p>
        </p:txBody>
      </p:sp>
    </p:spTree>
    <p:extLst>
      <p:ext uri="{BB962C8B-B14F-4D97-AF65-F5344CB8AC3E}">
        <p14:creationId xmlns:p14="http://schemas.microsoft.com/office/powerpoint/2010/main" val="61373467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28.png"/><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12.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5.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16.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28.png"/><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28.png"/><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18.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37.png"/><Relationship Id="rId4" Type="http://schemas.microsoft.com/office/2007/relationships/hdphoto" Target="../media/hdphoto3.wdp"/></Relationships>
</file>

<file path=ppt/slides/_rels/slide26.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microsoft.com/office/2007/relationships/hdphoto" Target="../media/hdphoto2.wdp"/></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microsoft.com/office/2007/relationships/hdphoto" Target="../media/hdphoto2.wdp"/></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5.png"/><Relationship Id="rId4" Type="http://schemas.microsoft.com/office/2007/relationships/hdphoto" Target="../media/hdphoto3.wdp"/></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hyperlink" Target="https://companiesmarketcap.com/" TargetMode="External"/><Relationship Id="rId4" Type="http://schemas.microsoft.com/office/2007/relationships/hdphoto" Target="../media/hdphoto4.wdp"/></Relationships>
</file>

<file path=ppt/slides/_rels/slide7.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png"/><Relationship Id="rId18" Type="http://schemas.openxmlformats.org/officeDocument/2006/relationships/image" Target="../media/image21.png"/><Relationship Id="rId3" Type="http://schemas.openxmlformats.org/officeDocument/2006/relationships/image" Target="../media/image7.png"/><Relationship Id="rId7" Type="http://schemas.openxmlformats.org/officeDocument/2006/relationships/image" Target="../media/image10.png"/><Relationship Id="rId12" Type="http://schemas.openxmlformats.org/officeDocument/2006/relationships/image" Target="../media/image15.png"/><Relationship Id="rId17" Type="http://schemas.openxmlformats.org/officeDocument/2006/relationships/image" Target="../media/image20.png"/><Relationship Id="rId2" Type="http://schemas.openxmlformats.org/officeDocument/2006/relationships/notesSlide" Target="../notesSlides/notesSlide6.xml"/><Relationship Id="rId16" Type="http://schemas.openxmlformats.org/officeDocument/2006/relationships/image" Target="../media/image19.png"/><Relationship Id="rId20"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5" Type="http://schemas.openxmlformats.org/officeDocument/2006/relationships/image" Target="../media/image18.png"/><Relationship Id="rId10" Type="http://schemas.openxmlformats.org/officeDocument/2006/relationships/image" Target="../media/image13.png"/><Relationship Id="rId19" Type="http://schemas.openxmlformats.org/officeDocument/2006/relationships/image" Target="../media/image22.png"/><Relationship Id="rId4" Type="http://schemas.microsoft.com/office/2007/relationships/hdphoto" Target="../media/hdphoto5.wdp"/><Relationship Id="rId9" Type="http://schemas.openxmlformats.org/officeDocument/2006/relationships/image" Target="../media/image12.png"/><Relationship Id="rId1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A904F7-A44C-5596-1821-9A6F96E3DB23}"/>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E83CD4B3-0F40-100A-66B7-805896A4A8EC}"/>
              </a:ext>
            </a:extLst>
          </p:cNvPr>
          <p:cNvSpPr>
            <a:spLocks noGrp="1"/>
          </p:cNvSpPr>
          <p:nvPr>
            <p:ph type="ctrTitle"/>
          </p:nvPr>
        </p:nvSpPr>
        <p:spPr>
          <a:xfrm>
            <a:off x="504825" y="674212"/>
            <a:ext cx="9144000" cy="2387600"/>
          </a:xfrm>
        </p:spPr>
        <p:txBody>
          <a:bodyPr>
            <a:normAutofit/>
          </a:bodyPr>
          <a:lstStyle/>
          <a:p>
            <a:pPr algn="l"/>
            <a:r>
              <a:rPr lang="de-DE" sz="5400" dirty="0">
                <a:solidFill>
                  <a:srgbClr val="382B43"/>
                </a:solidFill>
                <a:latin typeface="Askan"/>
              </a:rPr>
              <a:t>Deep Learning zur</a:t>
            </a:r>
            <a:br>
              <a:rPr lang="de-DE" sz="5400" dirty="0">
                <a:solidFill>
                  <a:srgbClr val="382B43"/>
                </a:solidFill>
                <a:latin typeface="Askan"/>
              </a:rPr>
            </a:br>
            <a:r>
              <a:rPr lang="de-DE" sz="5400" dirty="0">
                <a:solidFill>
                  <a:srgbClr val="382B43"/>
                </a:solidFill>
                <a:latin typeface="Askan"/>
              </a:rPr>
              <a:t>Aktienprognose</a:t>
            </a:r>
          </a:p>
        </p:txBody>
      </p:sp>
      <p:sp>
        <p:nvSpPr>
          <p:cNvPr id="3" name="Untertitel 2">
            <a:extLst>
              <a:ext uri="{FF2B5EF4-FFF2-40B4-BE49-F238E27FC236}">
                <a16:creationId xmlns:a16="http://schemas.microsoft.com/office/drawing/2014/main" id="{177CA11F-CC6D-3B82-46CA-C4D0875E9A63}"/>
              </a:ext>
            </a:extLst>
          </p:cNvPr>
          <p:cNvSpPr>
            <a:spLocks noGrp="1"/>
          </p:cNvSpPr>
          <p:nvPr>
            <p:ph type="subTitle" idx="1"/>
          </p:nvPr>
        </p:nvSpPr>
        <p:spPr>
          <a:xfrm>
            <a:off x="504825" y="3578701"/>
            <a:ext cx="9144000" cy="1655762"/>
          </a:xfrm>
        </p:spPr>
        <p:txBody>
          <a:bodyPr>
            <a:normAutofit/>
          </a:bodyPr>
          <a:lstStyle/>
          <a:p>
            <a:pPr algn="l">
              <a:lnSpc>
                <a:spcPct val="100000"/>
              </a:lnSpc>
              <a:spcBef>
                <a:spcPts val="0"/>
              </a:spcBef>
            </a:pPr>
            <a:r>
              <a:rPr lang="de-DE" sz="1600" dirty="0">
                <a:solidFill>
                  <a:srgbClr val="382B43"/>
                </a:solidFill>
                <a:latin typeface="Askan"/>
              </a:rPr>
              <a:t>Entwicklung eines Workflows zur Verarbeitung multimodaler Daten für</a:t>
            </a:r>
          </a:p>
          <a:p>
            <a:pPr algn="l">
              <a:lnSpc>
                <a:spcPct val="100000"/>
              </a:lnSpc>
              <a:spcBef>
                <a:spcPts val="0"/>
              </a:spcBef>
            </a:pPr>
            <a:r>
              <a:rPr lang="de-DE" sz="1600" dirty="0">
                <a:solidFill>
                  <a:srgbClr val="382B43"/>
                </a:solidFill>
                <a:latin typeface="Askan"/>
              </a:rPr>
              <a:t>die Vorhersage von Aktienkursen durch Deep Learning</a:t>
            </a:r>
          </a:p>
        </p:txBody>
      </p:sp>
      <p:sp>
        <p:nvSpPr>
          <p:cNvPr id="192" name="Untertitel 2">
            <a:extLst>
              <a:ext uri="{FF2B5EF4-FFF2-40B4-BE49-F238E27FC236}">
                <a16:creationId xmlns:a16="http://schemas.microsoft.com/office/drawing/2014/main" id="{F9A83FA3-3CED-027F-8AB8-C87E0AA44326}"/>
              </a:ext>
            </a:extLst>
          </p:cNvPr>
          <p:cNvSpPr txBox="1">
            <a:spLocks/>
          </p:cNvSpPr>
          <p:nvPr/>
        </p:nvSpPr>
        <p:spPr>
          <a:xfrm>
            <a:off x="504825" y="5983606"/>
            <a:ext cx="9144000" cy="16557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00000"/>
              </a:lnSpc>
              <a:spcBef>
                <a:spcPts val="0"/>
              </a:spcBef>
            </a:pPr>
            <a:r>
              <a:rPr lang="de-DE" sz="1600" dirty="0">
                <a:latin typeface="Askan"/>
              </a:rPr>
              <a:t>Paul Hornig &amp; Admir Dutovic</a:t>
            </a:r>
          </a:p>
        </p:txBody>
      </p:sp>
      <p:pic>
        <p:nvPicPr>
          <p:cNvPr id="207" name="Grafik 206">
            <a:extLst>
              <a:ext uri="{FF2B5EF4-FFF2-40B4-BE49-F238E27FC236}">
                <a16:creationId xmlns:a16="http://schemas.microsoft.com/office/drawing/2014/main" id="{29932467-4A4C-D76E-9B16-FA8BA965CD10}"/>
              </a:ext>
            </a:extLst>
          </p:cNvPr>
          <p:cNvPicPr>
            <a:picLocks noChangeAspect="1"/>
          </p:cNvPicPr>
          <p:nvPr/>
        </p:nvPicPr>
        <p:blipFill>
          <a:blip r:embed="rId3">
            <a:alphaModFix amt="85000"/>
            <a:extLst>
              <a:ext uri="{28A0092B-C50C-407E-A947-70E740481C1C}">
                <a14:useLocalDpi xmlns:a14="http://schemas.microsoft.com/office/drawing/2010/main" val="0"/>
              </a:ext>
            </a:extLst>
          </a:blip>
          <a:srcRect l="2610"/>
          <a:stretch>
            <a:fillRect/>
          </a:stretch>
        </p:blipFill>
        <p:spPr>
          <a:xfrm>
            <a:off x="8170500" y="0"/>
            <a:ext cx="11873729" cy="6858000"/>
          </a:xfrm>
          <a:custGeom>
            <a:avLst/>
            <a:gdLst>
              <a:gd name="connsiteX0" fmla="*/ 1148740 w 11873729"/>
              <a:gd name="connsiteY0" fmla="*/ 0 h 6858000"/>
              <a:gd name="connsiteX1" fmla="*/ 11873729 w 11873729"/>
              <a:gd name="connsiteY1" fmla="*/ 0 h 6858000"/>
              <a:gd name="connsiteX2" fmla="*/ 11873729 w 11873729"/>
              <a:gd name="connsiteY2" fmla="*/ 6858000 h 6858000"/>
              <a:gd name="connsiteX3" fmla="*/ 0 w 1187372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873729" h="6858000">
                <a:moveTo>
                  <a:pt x="1148740" y="0"/>
                </a:moveTo>
                <a:lnTo>
                  <a:pt x="11873729" y="0"/>
                </a:lnTo>
                <a:lnTo>
                  <a:pt x="11873729" y="6858000"/>
                </a:lnTo>
                <a:lnTo>
                  <a:pt x="0" y="6858000"/>
                </a:lnTo>
                <a:close/>
              </a:path>
            </a:pathLst>
          </a:custGeom>
        </p:spPr>
      </p:pic>
      <p:sp>
        <p:nvSpPr>
          <p:cNvPr id="206" name="Rechteck 205">
            <a:extLst>
              <a:ext uri="{FF2B5EF4-FFF2-40B4-BE49-F238E27FC236}">
                <a16:creationId xmlns:a16="http://schemas.microsoft.com/office/drawing/2014/main" id="{7BA721B2-F52C-7553-F3E7-25B7456D6FE4}"/>
              </a:ext>
            </a:extLst>
          </p:cNvPr>
          <p:cNvSpPr/>
          <p:nvPr/>
        </p:nvSpPr>
        <p:spPr>
          <a:xfrm rot="570538">
            <a:off x="-4081463" y="-1286011"/>
            <a:ext cx="2438400" cy="9729424"/>
          </a:xfrm>
          <a:prstGeom prst="rect">
            <a:avLst/>
          </a:prstGeom>
          <a:solidFill>
            <a:srgbClr val="A8E4B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08" name="Rechteck: eine Ecke abgeschnitten 190">
            <a:extLst>
              <a:ext uri="{FF2B5EF4-FFF2-40B4-BE49-F238E27FC236}">
                <a16:creationId xmlns:a16="http://schemas.microsoft.com/office/drawing/2014/main" id="{C4A1312F-7AF8-9DAB-66E9-C14C9935B59D}"/>
              </a:ext>
            </a:extLst>
          </p:cNvPr>
          <p:cNvSpPr/>
          <p:nvPr/>
        </p:nvSpPr>
        <p:spPr>
          <a:xfrm rot="16200000">
            <a:off x="8401051" y="3219449"/>
            <a:ext cx="7010400" cy="571500"/>
          </a:xfrm>
          <a:custGeom>
            <a:avLst/>
            <a:gdLst>
              <a:gd name="connsiteX0" fmla="*/ 0 w 1428782"/>
              <a:gd name="connsiteY0" fmla="*/ 0 h 101694"/>
              <a:gd name="connsiteX1" fmla="*/ 1377935 w 1428782"/>
              <a:gd name="connsiteY1" fmla="*/ 0 h 101694"/>
              <a:gd name="connsiteX2" fmla="*/ 1428782 w 1428782"/>
              <a:gd name="connsiteY2" fmla="*/ 50847 h 101694"/>
              <a:gd name="connsiteX3" fmla="*/ 1428782 w 1428782"/>
              <a:gd name="connsiteY3" fmla="*/ 101694 h 101694"/>
              <a:gd name="connsiteX4" fmla="*/ 0 w 1428782"/>
              <a:gd name="connsiteY4" fmla="*/ 101694 h 101694"/>
              <a:gd name="connsiteX5" fmla="*/ 0 w 1428782"/>
              <a:gd name="connsiteY5" fmla="*/ 0 h 101694"/>
              <a:gd name="connsiteX0" fmla="*/ 0 w 1444259"/>
              <a:gd name="connsiteY0" fmla="*/ 0 h 135481"/>
              <a:gd name="connsiteX1" fmla="*/ 1393412 w 1444259"/>
              <a:gd name="connsiteY1" fmla="*/ 33787 h 135481"/>
              <a:gd name="connsiteX2" fmla="*/ 1444259 w 1444259"/>
              <a:gd name="connsiteY2" fmla="*/ 84634 h 135481"/>
              <a:gd name="connsiteX3" fmla="*/ 1444259 w 1444259"/>
              <a:gd name="connsiteY3" fmla="*/ 135481 h 135481"/>
              <a:gd name="connsiteX4" fmla="*/ 15477 w 1444259"/>
              <a:gd name="connsiteY4" fmla="*/ 135481 h 135481"/>
              <a:gd name="connsiteX5" fmla="*/ 0 w 1444259"/>
              <a:gd name="connsiteY5" fmla="*/ 0 h 135481"/>
              <a:gd name="connsiteX0" fmla="*/ 0 w 1444259"/>
              <a:gd name="connsiteY0" fmla="*/ 0 h 135481"/>
              <a:gd name="connsiteX1" fmla="*/ 1287954 w 1444259"/>
              <a:gd name="connsiteY1" fmla="*/ 29581 h 135481"/>
              <a:gd name="connsiteX2" fmla="*/ 1444259 w 1444259"/>
              <a:gd name="connsiteY2" fmla="*/ 84634 h 135481"/>
              <a:gd name="connsiteX3" fmla="*/ 1444259 w 1444259"/>
              <a:gd name="connsiteY3" fmla="*/ 135481 h 135481"/>
              <a:gd name="connsiteX4" fmla="*/ 15477 w 1444259"/>
              <a:gd name="connsiteY4" fmla="*/ 135481 h 135481"/>
              <a:gd name="connsiteX5" fmla="*/ 0 w 1444259"/>
              <a:gd name="connsiteY5" fmla="*/ 0 h 135481"/>
              <a:gd name="connsiteX0" fmla="*/ 0 w 1444259"/>
              <a:gd name="connsiteY0" fmla="*/ 0 h 135481"/>
              <a:gd name="connsiteX1" fmla="*/ 1287954 w 1444259"/>
              <a:gd name="connsiteY1" fmla="*/ 29581 h 135481"/>
              <a:gd name="connsiteX2" fmla="*/ 1442722 w 1444259"/>
              <a:gd name="connsiteY2" fmla="*/ 65646 h 135481"/>
              <a:gd name="connsiteX3" fmla="*/ 1444259 w 1444259"/>
              <a:gd name="connsiteY3" fmla="*/ 135481 h 135481"/>
              <a:gd name="connsiteX4" fmla="*/ 15477 w 1444259"/>
              <a:gd name="connsiteY4" fmla="*/ 135481 h 135481"/>
              <a:gd name="connsiteX5" fmla="*/ 0 w 1444259"/>
              <a:gd name="connsiteY5" fmla="*/ 0 h 135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4259" h="135481">
                <a:moveTo>
                  <a:pt x="0" y="0"/>
                </a:moveTo>
                <a:lnTo>
                  <a:pt x="1287954" y="29581"/>
                </a:lnTo>
                <a:lnTo>
                  <a:pt x="1442722" y="65646"/>
                </a:lnTo>
                <a:cubicBezTo>
                  <a:pt x="1443234" y="88924"/>
                  <a:pt x="1443747" y="112203"/>
                  <a:pt x="1444259" y="135481"/>
                </a:cubicBezTo>
                <a:lnTo>
                  <a:pt x="15477" y="135481"/>
                </a:lnTo>
                <a:lnTo>
                  <a:pt x="0" y="0"/>
                </a:lnTo>
                <a:close/>
              </a:path>
            </a:pathLst>
          </a:custGeom>
          <a:solidFill>
            <a:srgbClr val="A8E4B8">
              <a:alpha val="6784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spTree>
    <p:extLst>
      <p:ext uri="{BB962C8B-B14F-4D97-AF65-F5344CB8AC3E}">
        <p14:creationId xmlns:p14="http://schemas.microsoft.com/office/powerpoint/2010/main" val="25052901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CA4A71-84DC-8D42-5968-731783F4C675}"/>
            </a:ext>
          </a:extLst>
        </p:cNvPr>
        <p:cNvGrpSpPr/>
        <p:nvPr/>
      </p:nvGrpSpPr>
      <p:grpSpPr>
        <a:xfrm>
          <a:off x="0" y="0"/>
          <a:ext cx="0" cy="0"/>
          <a:chOff x="0" y="0"/>
          <a:chExt cx="0" cy="0"/>
        </a:xfrm>
      </p:grpSpPr>
      <p:pic>
        <p:nvPicPr>
          <p:cNvPr id="2" name="Picture 6">
            <a:extLst>
              <a:ext uri="{FF2B5EF4-FFF2-40B4-BE49-F238E27FC236}">
                <a16:creationId xmlns:a16="http://schemas.microsoft.com/office/drawing/2014/main" id="{87BECF5C-333D-4294-BBEE-9D0CBC8BCE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4476" y="4590073"/>
            <a:ext cx="8496300" cy="1028780"/>
          </a:xfrm>
          <a:prstGeom prst="rect">
            <a:avLst/>
          </a:prstGeom>
          <a:noFill/>
          <a:ln>
            <a:solidFill>
              <a:srgbClr val="66D082"/>
            </a:solidFill>
          </a:ln>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86A10DC4-3995-E6AA-5655-208A4E4E30C1}"/>
              </a:ext>
            </a:extLst>
          </p:cNvPr>
          <p:cNvPicPr>
            <a:picLocks noChangeAspect="1"/>
          </p:cNvPicPr>
          <p:nvPr/>
        </p:nvPicPr>
        <p:blipFill>
          <a:blip r:embed="rId3">
            <a:duotone>
              <a:schemeClr val="bg2">
                <a:shade val="45000"/>
                <a:satMod val="135000"/>
              </a:schemeClr>
              <a:prstClr val="white"/>
            </a:duotone>
            <a:alphaModFix amt="70000"/>
          </a:blip>
          <a:srcRect/>
          <a:stretch>
            <a:fillRect/>
          </a:stretch>
        </p:blipFill>
        <p:spPr>
          <a:xfrm>
            <a:off x="9958630" y="0"/>
            <a:ext cx="6797750" cy="7734480"/>
          </a:xfrm>
          <a:custGeom>
            <a:avLst/>
            <a:gdLst>
              <a:gd name="connsiteX0" fmla="*/ 1216325 w 6797750"/>
              <a:gd name="connsiteY0" fmla="*/ 0 h 7734480"/>
              <a:gd name="connsiteX1" fmla="*/ 6797750 w 6797750"/>
              <a:gd name="connsiteY1" fmla="*/ 0 h 7734480"/>
              <a:gd name="connsiteX2" fmla="*/ 6797750 w 6797750"/>
              <a:gd name="connsiteY2" fmla="*/ 7734480 h 7734480"/>
              <a:gd name="connsiteX3" fmla="*/ 0 w 6797750"/>
              <a:gd name="connsiteY3" fmla="*/ 7734480 h 7734480"/>
              <a:gd name="connsiteX4" fmla="*/ 0 w 6797750"/>
              <a:gd name="connsiteY4" fmla="*/ 7261492 h 7734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97750" h="7734480">
                <a:moveTo>
                  <a:pt x="1216325" y="0"/>
                </a:moveTo>
                <a:lnTo>
                  <a:pt x="6797750" y="0"/>
                </a:lnTo>
                <a:lnTo>
                  <a:pt x="6797750" y="7734480"/>
                </a:lnTo>
                <a:lnTo>
                  <a:pt x="0" y="7734480"/>
                </a:lnTo>
                <a:lnTo>
                  <a:pt x="0" y="7261492"/>
                </a:lnTo>
                <a:close/>
              </a:path>
            </a:pathLst>
          </a:custGeom>
        </p:spPr>
      </p:pic>
      <p:sp>
        <p:nvSpPr>
          <p:cNvPr id="4" name="Foliennummernplatzhalter 3">
            <a:extLst>
              <a:ext uri="{FF2B5EF4-FFF2-40B4-BE49-F238E27FC236}">
                <a16:creationId xmlns:a16="http://schemas.microsoft.com/office/drawing/2014/main" id="{07FEFA41-6734-17BA-141A-79163CEFFC6E}"/>
              </a:ext>
            </a:extLst>
          </p:cNvPr>
          <p:cNvSpPr>
            <a:spLocks noGrp="1"/>
          </p:cNvSpPr>
          <p:nvPr>
            <p:ph type="sldNum" sz="quarter" idx="12"/>
          </p:nvPr>
        </p:nvSpPr>
        <p:spPr/>
        <p:txBody>
          <a:bodyPr/>
          <a:lstStyle/>
          <a:p>
            <a:fld id="{B01D1D1E-D4F6-4C1C-B7C7-8D49125CABEB}" type="slidenum">
              <a:rPr lang="de-DE" sz="1000" smtClean="0">
                <a:latin typeface="Askan"/>
              </a:rPr>
              <a:t>10</a:t>
            </a:fld>
            <a:endParaRPr lang="de-DE" sz="1000" dirty="0">
              <a:latin typeface="Askan"/>
            </a:endParaRPr>
          </a:p>
        </p:txBody>
      </p:sp>
      <p:sp>
        <p:nvSpPr>
          <p:cNvPr id="5" name="Fußzeilenplatzhalter 4">
            <a:extLst>
              <a:ext uri="{FF2B5EF4-FFF2-40B4-BE49-F238E27FC236}">
                <a16:creationId xmlns:a16="http://schemas.microsoft.com/office/drawing/2014/main" id="{862F9428-6283-C9EE-8A7B-7F1984DE1040}"/>
              </a:ext>
            </a:extLst>
          </p:cNvPr>
          <p:cNvSpPr>
            <a:spLocks noGrp="1"/>
          </p:cNvSpPr>
          <p:nvPr>
            <p:ph type="ftr" sz="quarter" idx="11"/>
          </p:nvPr>
        </p:nvSpPr>
        <p:spPr/>
        <p:txBody>
          <a:bodyPr/>
          <a:lstStyle/>
          <a:p>
            <a:r>
              <a:rPr lang="de-DE" sz="1000" dirty="0">
                <a:latin typeface="Askan"/>
              </a:rPr>
              <a:t>FOM; DLS; Big-Data-Analyseprojekt; P. Hornig; A. Dutovic;</a:t>
            </a:r>
          </a:p>
        </p:txBody>
      </p:sp>
      <p:sp>
        <p:nvSpPr>
          <p:cNvPr id="6" name="Titel 1">
            <a:extLst>
              <a:ext uri="{FF2B5EF4-FFF2-40B4-BE49-F238E27FC236}">
                <a16:creationId xmlns:a16="http://schemas.microsoft.com/office/drawing/2014/main" id="{2AFA2168-904B-A9CF-4822-AF1E41A49BF5}"/>
              </a:ext>
            </a:extLst>
          </p:cNvPr>
          <p:cNvSpPr txBox="1">
            <a:spLocks/>
          </p:cNvSpPr>
          <p:nvPr/>
        </p:nvSpPr>
        <p:spPr>
          <a:xfrm>
            <a:off x="838200" y="-734568"/>
            <a:ext cx="9144000" cy="23876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b="1" dirty="0">
                <a:solidFill>
                  <a:srgbClr val="382B43"/>
                </a:solidFill>
                <a:latin typeface="Askan"/>
              </a:rPr>
              <a:t>Datenvorbereitung</a:t>
            </a:r>
          </a:p>
        </p:txBody>
      </p:sp>
      <p:sp>
        <p:nvSpPr>
          <p:cNvPr id="7" name="Rechteck: eine Ecke abgeschnitten 190">
            <a:extLst>
              <a:ext uri="{FF2B5EF4-FFF2-40B4-BE49-F238E27FC236}">
                <a16:creationId xmlns:a16="http://schemas.microsoft.com/office/drawing/2014/main" id="{02B49CC8-B6D7-0C7A-DC52-EC699F78A605}"/>
              </a:ext>
            </a:extLst>
          </p:cNvPr>
          <p:cNvSpPr/>
          <p:nvPr/>
        </p:nvSpPr>
        <p:spPr>
          <a:xfrm rot="16200000">
            <a:off x="8401051" y="3219449"/>
            <a:ext cx="7010400" cy="571500"/>
          </a:xfrm>
          <a:custGeom>
            <a:avLst/>
            <a:gdLst>
              <a:gd name="connsiteX0" fmla="*/ 0 w 1428782"/>
              <a:gd name="connsiteY0" fmla="*/ 0 h 101694"/>
              <a:gd name="connsiteX1" fmla="*/ 1377935 w 1428782"/>
              <a:gd name="connsiteY1" fmla="*/ 0 h 101694"/>
              <a:gd name="connsiteX2" fmla="*/ 1428782 w 1428782"/>
              <a:gd name="connsiteY2" fmla="*/ 50847 h 101694"/>
              <a:gd name="connsiteX3" fmla="*/ 1428782 w 1428782"/>
              <a:gd name="connsiteY3" fmla="*/ 101694 h 101694"/>
              <a:gd name="connsiteX4" fmla="*/ 0 w 1428782"/>
              <a:gd name="connsiteY4" fmla="*/ 101694 h 101694"/>
              <a:gd name="connsiteX5" fmla="*/ 0 w 1428782"/>
              <a:gd name="connsiteY5" fmla="*/ 0 h 101694"/>
              <a:gd name="connsiteX0" fmla="*/ 0 w 1444259"/>
              <a:gd name="connsiteY0" fmla="*/ 0 h 135481"/>
              <a:gd name="connsiteX1" fmla="*/ 1393412 w 1444259"/>
              <a:gd name="connsiteY1" fmla="*/ 33787 h 135481"/>
              <a:gd name="connsiteX2" fmla="*/ 1444259 w 1444259"/>
              <a:gd name="connsiteY2" fmla="*/ 84634 h 135481"/>
              <a:gd name="connsiteX3" fmla="*/ 1444259 w 1444259"/>
              <a:gd name="connsiteY3" fmla="*/ 135481 h 135481"/>
              <a:gd name="connsiteX4" fmla="*/ 15477 w 1444259"/>
              <a:gd name="connsiteY4" fmla="*/ 135481 h 135481"/>
              <a:gd name="connsiteX5" fmla="*/ 0 w 1444259"/>
              <a:gd name="connsiteY5" fmla="*/ 0 h 135481"/>
              <a:gd name="connsiteX0" fmla="*/ 0 w 1444259"/>
              <a:gd name="connsiteY0" fmla="*/ 0 h 135481"/>
              <a:gd name="connsiteX1" fmla="*/ 1287954 w 1444259"/>
              <a:gd name="connsiteY1" fmla="*/ 29581 h 135481"/>
              <a:gd name="connsiteX2" fmla="*/ 1444259 w 1444259"/>
              <a:gd name="connsiteY2" fmla="*/ 84634 h 135481"/>
              <a:gd name="connsiteX3" fmla="*/ 1444259 w 1444259"/>
              <a:gd name="connsiteY3" fmla="*/ 135481 h 135481"/>
              <a:gd name="connsiteX4" fmla="*/ 15477 w 1444259"/>
              <a:gd name="connsiteY4" fmla="*/ 135481 h 135481"/>
              <a:gd name="connsiteX5" fmla="*/ 0 w 1444259"/>
              <a:gd name="connsiteY5" fmla="*/ 0 h 135481"/>
              <a:gd name="connsiteX0" fmla="*/ 0 w 1444259"/>
              <a:gd name="connsiteY0" fmla="*/ 0 h 135481"/>
              <a:gd name="connsiteX1" fmla="*/ 1287954 w 1444259"/>
              <a:gd name="connsiteY1" fmla="*/ 29581 h 135481"/>
              <a:gd name="connsiteX2" fmla="*/ 1442722 w 1444259"/>
              <a:gd name="connsiteY2" fmla="*/ 65646 h 135481"/>
              <a:gd name="connsiteX3" fmla="*/ 1444259 w 1444259"/>
              <a:gd name="connsiteY3" fmla="*/ 135481 h 135481"/>
              <a:gd name="connsiteX4" fmla="*/ 15477 w 1444259"/>
              <a:gd name="connsiteY4" fmla="*/ 135481 h 135481"/>
              <a:gd name="connsiteX5" fmla="*/ 0 w 1444259"/>
              <a:gd name="connsiteY5" fmla="*/ 0 h 135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4259" h="135481">
                <a:moveTo>
                  <a:pt x="0" y="0"/>
                </a:moveTo>
                <a:lnTo>
                  <a:pt x="1287954" y="29581"/>
                </a:lnTo>
                <a:lnTo>
                  <a:pt x="1442722" y="65646"/>
                </a:lnTo>
                <a:cubicBezTo>
                  <a:pt x="1443234" y="88924"/>
                  <a:pt x="1443747" y="112203"/>
                  <a:pt x="1444259" y="135481"/>
                </a:cubicBezTo>
                <a:lnTo>
                  <a:pt x="15477" y="135481"/>
                </a:lnTo>
                <a:lnTo>
                  <a:pt x="0" y="0"/>
                </a:lnTo>
                <a:close/>
              </a:path>
            </a:pathLst>
          </a:custGeom>
          <a:solidFill>
            <a:srgbClr val="A8E4B8">
              <a:alpha val="6784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1" name="Inhaltsplatzhalter 49">
            <a:extLst>
              <a:ext uri="{FF2B5EF4-FFF2-40B4-BE49-F238E27FC236}">
                <a16:creationId xmlns:a16="http://schemas.microsoft.com/office/drawing/2014/main" id="{5EF7AE96-12F5-FB82-DFA7-04F3D5D3712E}"/>
              </a:ext>
            </a:extLst>
          </p:cNvPr>
          <p:cNvSpPr txBox="1">
            <a:spLocks/>
          </p:cNvSpPr>
          <p:nvPr/>
        </p:nvSpPr>
        <p:spPr>
          <a:xfrm>
            <a:off x="-76200" y="904064"/>
            <a:ext cx="12344400" cy="571198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85800" indent="0">
              <a:lnSpc>
                <a:spcPct val="100000"/>
              </a:lnSpc>
              <a:spcBef>
                <a:spcPts val="600"/>
              </a:spcBef>
              <a:buClr>
                <a:srgbClr val="66D082"/>
              </a:buClr>
              <a:buSzPct val="110000"/>
              <a:buNone/>
            </a:pPr>
            <a:endParaRPr lang="en-US" sz="1200" dirty="0">
              <a:latin typeface="Askan"/>
            </a:endParaRPr>
          </a:p>
          <a:p>
            <a:pPr marL="914400" indent="0">
              <a:lnSpc>
                <a:spcPct val="100000"/>
              </a:lnSpc>
              <a:spcBef>
                <a:spcPts val="600"/>
              </a:spcBef>
              <a:buClr>
                <a:srgbClr val="66D082"/>
              </a:buClr>
              <a:buSzPct val="110000"/>
              <a:buFont typeface="Arial" panose="020B0604020202020204" pitchFamily="34" charset="0"/>
              <a:buNone/>
            </a:pPr>
            <a:r>
              <a:rPr lang="en-US" sz="1600" b="1" dirty="0" err="1">
                <a:latin typeface="Askan"/>
              </a:rPr>
              <a:t>Stimmungsmetriken</a:t>
            </a:r>
            <a:endParaRPr lang="en-US" sz="1600" b="1" dirty="0">
              <a:latin typeface="Askan"/>
            </a:endParaRPr>
          </a:p>
          <a:p>
            <a:pPr marL="914400">
              <a:lnSpc>
                <a:spcPct val="100000"/>
              </a:lnSpc>
              <a:spcBef>
                <a:spcPts val="600"/>
              </a:spcBef>
              <a:buClr>
                <a:srgbClr val="66D082"/>
              </a:buClr>
              <a:buSzPct val="110000"/>
              <a:buFontTx/>
              <a:buChar char="◙"/>
            </a:pPr>
            <a:r>
              <a:rPr lang="en-US" sz="1200" dirty="0" err="1">
                <a:latin typeface="Askan"/>
              </a:rPr>
              <a:t>Anzahl</a:t>
            </a:r>
            <a:r>
              <a:rPr lang="en-US" sz="1200" dirty="0">
                <a:latin typeface="Askan"/>
              </a:rPr>
              <a:t> der Tweets (</a:t>
            </a:r>
            <a:r>
              <a:rPr lang="en-US" sz="1200" dirty="0" err="1">
                <a:latin typeface="Askan"/>
              </a:rPr>
              <a:t>Relevanz</a:t>
            </a:r>
            <a:r>
              <a:rPr lang="en-US" sz="1200" dirty="0">
                <a:latin typeface="Askan"/>
              </a:rPr>
              <a:t>)</a:t>
            </a:r>
          </a:p>
          <a:p>
            <a:pPr marL="914400">
              <a:lnSpc>
                <a:spcPct val="100000"/>
              </a:lnSpc>
              <a:spcBef>
                <a:spcPts val="600"/>
              </a:spcBef>
              <a:buClr>
                <a:srgbClr val="66D082"/>
              </a:buClr>
              <a:buSzPct val="110000"/>
              <a:buFontTx/>
              <a:buChar char="◙"/>
            </a:pPr>
            <a:r>
              <a:rPr lang="en-US" sz="1200" dirty="0" err="1">
                <a:latin typeface="Askan"/>
              </a:rPr>
              <a:t>Durchschnittlicher</a:t>
            </a:r>
            <a:r>
              <a:rPr lang="en-US" sz="1200" dirty="0">
                <a:latin typeface="Askan"/>
              </a:rPr>
              <a:t> </a:t>
            </a:r>
            <a:r>
              <a:rPr lang="en-US" sz="1200" dirty="0" err="1">
                <a:latin typeface="Askan"/>
              </a:rPr>
              <a:t>Positiv</a:t>
            </a:r>
            <a:r>
              <a:rPr lang="en-US" sz="1200" dirty="0">
                <a:latin typeface="Askan"/>
              </a:rPr>
              <a:t>-/negative-Score </a:t>
            </a:r>
            <a:r>
              <a:rPr lang="en-US" sz="1200" dirty="0" err="1">
                <a:latin typeface="Askan"/>
              </a:rPr>
              <a:t>mit</a:t>
            </a:r>
            <a:r>
              <a:rPr lang="en-US" sz="1200" dirty="0">
                <a:latin typeface="Askan"/>
              </a:rPr>
              <a:t> </a:t>
            </a:r>
            <a:r>
              <a:rPr lang="en-US" sz="1200" dirty="0" err="1">
                <a:latin typeface="Askan"/>
              </a:rPr>
              <a:t>FinancialBERT</a:t>
            </a:r>
            <a:endParaRPr lang="en-US" sz="1200" dirty="0">
              <a:latin typeface="Askan"/>
            </a:endParaRPr>
          </a:p>
          <a:p>
            <a:pPr marL="914400">
              <a:lnSpc>
                <a:spcPct val="100000"/>
              </a:lnSpc>
              <a:spcBef>
                <a:spcPts val="600"/>
              </a:spcBef>
              <a:buClr>
                <a:srgbClr val="66D082"/>
              </a:buClr>
              <a:buSzPct val="110000"/>
              <a:buFontTx/>
              <a:buChar char="◙"/>
            </a:pPr>
            <a:endParaRPr lang="en-US" sz="1200" dirty="0">
              <a:latin typeface="Askan"/>
            </a:endParaRPr>
          </a:p>
          <a:p>
            <a:pPr marL="914400" indent="0">
              <a:lnSpc>
                <a:spcPct val="100000"/>
              </a:lnSpc>
              <a:spcBef>
                <a:spcPts val="600"/>
              </a:spcBef>
              <a:buClr>
                <a:srgbClr val="66D082"/>
              </a:buClr>
              <a:buSzPct val="110000"/>
              <a:buFont typeface="Arial" panose="020B0604020202020204" pitchFamily="34" charset="0"/>
              <a:buNone/>
            </a:pPr>
            <a:r>
              <a:rPr lang="en-US" sz="1600" b="1" dirty="0">
                <a:latin typeface="Askan"/>
              </a:rPr>
              <a:t>Stimmung-Embeddings</a:t>
            </a:r>
          </a:p>
          <a:p>
            <a:pPr marL="914400">
              <a:lnSpc>
                <a:spcPct val="100000"/>
              </a:lnSpc>
              <a:spcBef>
                <a:spcPts val="600"/>
              </a:spcBef>
              <a:buClr>
                <a:srgbClr val="66D082"/>
              </a:buClr>
              <a:buSzPct val="110000"/>
              <a:buFontTx/>
              <a:buChar char="◙"/>
            </a:pPr>
            <a:r>
              <a:rPr lang="en-US" sz="1200" dirty="0" err="1">
                <a:latin typeface="Askan"/>
              </a:rPr>
              <a:t>Erzeugung</a:t>
            </a:r>
            <a:r>
              <a:rPr lang="en-US" sz="1200" dirty="0">
                <a:latin typeface="Askan"/>
              </a:rPr>
              <a:t> </a:t>
            </a:r>
            <a:r>
              <a:rPr lang="en-US" sz="1200" dirty="0" err="1">
                <a:latin typeface="Askan"/>
              </a:rPr>
              <a:t>eines</a:t>
            </a:r>
            <a:r>
              <a:rPr lang="en-US" sz="1200" dirty="0">
                <a:latin typeface="Askan"/>
              </a:rPr>
              <a:t> </a:t>
            </a:r>
            <a:r>
              <a:rPr lang="en-US" sz="1200" dirty="0" err="1">
                <a:latin typeface="Askan"/>
              </a:rPr>
              <a:t>repräsentativen</a:t>
            </a:r>
            <a:r>
              <a:rPr lang="en-US" sz="1200" dirty="0">
                <a:latin typeface="Askan"/>
              </a:rPr>
              <a:t> </a:t>
            </a:r>
            <a:r>
              <a:rPr lang="en-US" sz="1200" dirty="0" err="1">
                <a:latin typeface="Askan"/>
              </a:rPr>
              <a:t>Vektors</a:t>
            </a:r>
            <a:r>
              <a:rPr lang="en-US" sz="1200" dirty="0">
                <a:latin typeface="Askan"/>
              </a:rPr>
              <a:t> pro Tages-Stimmung</a:t>
            </a:r>
          </a:p>
          <a:p>
            <a:pPr marL="914400">
              <a:lnSpc>
                <a:spcPct val="100000"/>
              </a:lnSpc>
              <a:spcBef>
                <a:spcPts val="600"/>
              </a:spcBef>
              <a:buClr>
                <a:srgbClr val="66D082"/>
              </a:buClr>
              <a:buSzPct val="110000"/>
              <a:buFontTx/>
              <a:buChar char="◙"/>
            </a:pPr>
            <a:r>
              <a:rPr lang="en-US" sz="1200" dirty="0" err="1">
                <a:latin typeface="Askan"/>
              </a:rPr>
              <a:t>Verbindung</a:t>
            </a:r>
            <a:r>
              <a:rPr lang="en-US" sz="1200" dirty="0">
                <a:latin typeface="Askan"/>
              </a:rPr>
              <a:t> </a:t>
            </a:r>
            <a:r>
              <a:rPr lang="en-US" sz="1200" dirty="0" err="1">
                <a:latin typeface="Askan"/>
              </a:rPr>
              <a:t>aller</a:t>
            </a:r>
            <a:r>
              <a:rPr lang="en-US" sz="1200" dirty="0">
                <a:latin typeface="Askan"/>
              </a:rPr>
              <a:t> Tweets </a:t>
            </a:r>
            <a:r>
              <a:rPr lang="en-US" sz="1200" dirty="0" err="1">
                <a:latin typeface="Askan"/>
              </a:rPr>
              <a:t>zu</a:t>
            </a:r>
            <a:r>
              <a:rPr lang="en-US" sz="1200" dirty="0">
                <a:latin typeface="Askan"/>
              </a:rPr>
              <a:t> </a:t>
            </a:r>
            <a:r>
              <a:rPr lang="en-US" sz="1200" dirty="0" err="1">
                <a:latin typeface="Askan"/>
              </a:rPr>
              <a:t>einem</a:t>
            </a:r>
            <a:r>
              <a:rPr lang="en-US" sz="1200" dirty="0">
                <a:latin typeface="Askan"/>
              </a:rPr>
              <a:t> Text </a:t>
            </a:r>
            <a:r>
              <a:rPr lang="en-US" sz="1200" dirty="0" err="1">
                <a:latin typeface="Askan"/>
              </a:rPr>
              <a:t>mit</a:t>
            </a:r>
            <a:r>
              <a:rPr lang="en-US" sz="1200" dirty="0">
                <a:latin typeface="Askan"/>
              </a:rPr>
              <a:t> [SEP] </a:t>
            </a:r>
            <a:r>
              <a:rPr lang="en-US" sz="1200" dirty="0" err="1">
                <a:latin typeface="Askan"/>
              </a:rPr>
              <a:t>als</a:t>
            </a:r>
            <a:r>
              <a:rPr lang="en-US" sz="1200" dirty="0">
                <a:latin typeface="Askan"/>
              </a:rPr>
              <a:t> </a:t>
            </a:r>
            <a:r>
              <a:rPr lang="en-US" sz="1200" dirty="0" err="1">
                <a:latin typeface="Askan"/>
              </a:rPr>
              <a:t>Trennzeichen</a:t>
            </a:r>
            <a:endParaRPr lang="en-US" sz="1200" dirty="0">
              <a:latin typeface="Askan"/>
            </a:endParaRPr>
          </a:p>
          <a:p>
            <a:pPr marL="914400">
              <a:lnSpc>
                <a:spcPct val="100000"/>
              </a:lnSpc>
              <a:spcBef>
                <a:spcPts val="600"/>
              </a:spcBef>
              <a:buClr>
                <a:srgbClr val="66D082"/>
              </a:buClr>
              <a:buSzPct val="110000"/>
              <a:buFontTx/>
              <a:buChar char="◙"/>
            </a:pPr>
            <a:r>
              <a:rPr lang="en-US" sz="1200" dirty="0" err="1">
                <a:latin typeface="Askan"/>
              </a:rPr>
              <a:t>Verwendung</a:t>
            </a:r>
            <a:r>
              <a:rPr lang="en-US" sz="1200" dirty="0">
                <a:latin typeface="Askan"/>
              </a:rPr>
              <a:t> von </a:t>
            </a:r>
            <a:r>
              <a:rPr lang="en-US" sz="1200" dirty="0" err="1">
                <a:latin typeface="Askan"/>
              </a:rPr>
              <a:t>FinancialBERT</a:t>
            </a:r>
            <a:r>
              <a:rPr lang="en-US" sz="1200" dirty="0">
                <a:latin typeface="Askan"/>
              </a:rPr>
              <a:t> </a:t>
            </a:r>
            <a:r>
              <a:rPr lang="en-US" sz="1200" dirty="0" err="1">
                <a:latin typeface="Askan"/>
              </a:rPr>
              <a:t>zur</a:t>
            </a:r>
            <a:r>
              <a:rPr lang="en-US" sz="1200" dirty="0">
                <a:latin typeface="Askan"/>
              </a:rPr>
              <a:t> </a:t>
            </a:r>
            <a:r>
              <a:rPr lang="en-US" sz="1200" dirty="0" err="1">
                <a:latin typeface="Askan"/>
              </a:rPr>
              <a:t>Generierung</a:t>
            </a:r>
            <a:r>
              <a:rPr lang="en-US" sz="1200" dirty="0">
                <a:latin typeface="Askan"/>
              </a:rPr>
              <a:t> von Embeddings</a:t>
            </a:r>
          </a:p>
          <a:p>
            <a:pPr marL="914400">
              <a:lnSpc>
                <a:spcPct val="100000"/>
              </a:lnSpc>
              <a:spcBef>
                <a:spcPts val="600"/>
              </a:spcBef>
              <a:buClr>
                <a:srgbClr val="66D082"/>
              </a:buClr>
              <a:buSzPct val="110000"/>
              <a:buFontTx/>
              <a:buChar char="◙"/>
            </a:pPr>
            <a:endParaRPr lang="en-US" sz="1200" dirty="0">
              <a:latin typeface="Askan"/>
            </a:endParaRPr>
          </a:p>
          <a:p>
            <a:pPr marL="914400" indent="0">
              <a:lnSpc>
                <a:spcPct val="100000"/>
              </a:lnSpc>
              <a:spcBef>
                <a:spcPts val="600"/>
              </a:spcBef>
              <a:buClr>
                <a:srgbClr val="66D082"/>
              </a:buClr>
              <a:buSzPct val="110000"/>
              <a:buFont typeface="Arial" panose="020B0604020202020204" pitchFamily="34" charset="0"/>
              <a:buNone/>
            </a:pPr>
            <a:r>
              <a:rPr lang="en-US" sz="1600" b="1" dirty="0" err="1">
                <a:latin typeface="Askan"/>
              </a:rPr>
              <a:t>Ergebnis</a:t>
            </a:r>
            <a:endParaRPr lang="en-US" sz="1600" b="1" dirty="0">
              <a:latin typeface="Askan"/>
            </a:endParaRPr>
          </a:p>
          <a:p>
            <a:pPr marL="914400">
              <a:lnSpc>
                <a:spcPct val="100000"/>
              </a:lnSpc>
              <a:spcBef>
                <a:spcPts val="600"/>
              </a:spcBef>
              <a:buClr>
                <a:srgbClr val="66D082"/>
              </a:buClr>
              <a:buSzPct val="110000"/>
              <a:buFontTx/>
              <a:buChar char="◙"/>
            </a:pPr>
            <a:r>
              <a:rPr lang="en-US" sz="1200" dirty="0" err="1">
                <a:latin typeface="Askan"/>
              </a:rPr>
              <a:t>Finaler</a:t>
            </a:r>
            <a:r>
              <a:rPr lang="en-US" sz="1200" dirty="0">
                <a:latin typeface="Askan"/>
              </a:rPr>
              <a:t> </a:t>
            </a:r>
            <a:r>
              <a:rPr lang="en-US" sz="1200" dirty="0" err="1">
                <a:latin typeface="Askan"/>
              </a:rPr>
              <a:t>Datensatz</a:t>
            </a:r>
            <a:r>
              <a:rPr lang="en-US" sz="1200" dirty="0">
                <a:latin typeface="Askan"/>
              </a:rPr>
              <a:t> 5470 </a:t>
            </a:r>
            <a:r>
              <a:rPr lang="en-US" sz="1200" dirty="0" err="1">
                <a:latin typeface="Askan"/>
              </a:rPr>
              <a:t>Zeilen</a:t>
            </a:r>
            <a:r>
              <a:rPr lang="en-US" sz="1200" dirty="0">
                <a:latin typeface="Askan"/>
              </a:rPr>
              <a:t> </a:t>
            </a:r>
            <a:r>
              <a:rPr lang="en-US" sz="1200" dirty="0" err="1">
                <a:latin typeface="Askan"/>
              </a:rPr>
              <a:t>mit</a:t>
            </a:r>
            <a:r>
              <a:rPr lang="en-US" sz="1200" dirty="0">
                <a:latin typeface="Askan"/>
              </a:rPr>
              <a:t> </a:t>
            </a:r>
            <a:r>
              <a:rPr lang="en-US" sz="1200" dirty="0" err="1">
                <a:latin typeface="Askan"/>
              </a:rPr>
              <a:t>Kurs</a:t>
            </a:r>
            <a:r>
              <a:rPr lang="en-US" sz="1200" dirty="0">
                <a:latin typeface="Askan"/>
              </a:rPr>
              <a:t>- und </a:t>
            </a:r>
            <a:r>
              <a:rPr lang="en-US" sz="1200" dirty="0" err="1">
                <a:latin typeface="Askan"/>
              </a:rPr>
              <a:t>Stimmungsdaten</a:t>
            </a:r>
            <a:r>
              <a:rPr lang="en-US" sz="1200" dirty="0">
                <a:latin typeface="Askan"/>
              </a:rPr>
              <a:t> für 10 </a:t>
            </a:r>
            <a:r>
              <a:rPr lang="en-US" sz="1200" dirty="0" err="1">
                <a:latin typeface="Askan"/>
              </a:rPr>
              <a:t>Aktien</a:t>
            </a:r>
            <a:endParaRPr lang="en-US" sz="1200" dirty="0">
              <a:latin typeface="Askan"/>
            </a:endParaRPr>
          </a:p>
          <a:p>
            <a:pPr marL="914400">
              <a:lnSpc>
                <a:spcPct val="100000"/>
              </a:lnSpc>
              <a:spcBef>
                <a:spcPts val="600"/>
              </a:spcBef>
              <a:buClr>
                <a:srgbClr val="66D082"/>
              </a:buClr>
              <a:buSzPct val="110000"/>
              <a:buFontTx/>
              <a:buChar char="◙"/>
            </a:pPr>
            <a:r>
              <a:rPr lang="en-US" sz="1200" dirty="0" err="1">
                <a:latin typeface="Askan"/>
              </a:rPr>
              <a:t>Im</a:t>
            </a:r>
            <a:r>
              <a:rPr lang="en-US" sz="1200" dirty="0">
                <a:latin typeface="Askan"/>
              </a:rPr>
              <a:t> CSV-Format für </a:t>
            </a:r>
            <a:r>
              <a:rPr lang="en-US" sz="1200" dirty="0" err="1">
                <a:latin typeface="Askan"/>
              </a:rPr>
              <a:t>weitere</a:t>
            </a:r>
            <a:r>
              <a:rPr lang="en-US" sz="1200" dirty="0">
                <a:latin typeface="Askan"/>
              </a:rPr>
              <a:t> </a:t>
            </a:r>
            <a:r>
              <a:rPr lang="en-US" sz="1200" dirty="0" err="1">
                <a:latin typeface="Askan"/>
              </a:rPr>
              <a:t>Modellierung</a:t>
            </a:r>
            <a:r>
              <a:rPr lang="en-US" sz="1200" dirty="0">
                <a:latin typeface="Askan"/>
              </a:rPr>
              <a:t> </a:t>
            </a:r>
            <a:r>
              <a:rPr lang="en-US" sz="1200" dirty="0" err="1">
                <a:latin typeface="Askan"/>
              </a:rPr>
              <a:t>gespeichert</a:t>
            </a:r>
            <a:endParaRPr lang="en-US" sz="1200" dirty="0">
              <a:latin typeface="Askan"/>
            </a:endParaRPr>
          </a:p>
          <a:p>
            <a:pPr marL="914400">
              <a:lnSpc>
                <a:spcPct val="100000"/>
              </a:lnSpc>
              <a:spcBef>
                <a:spcPts val="600"/>
              </a:spcBef>
              <a:buClr>
                <a:srgbClr val="66D082"/>
              </a:buClr>
              <a:buSzPct val="110000"/>
              <a:buFontTx/>
              <a:buChar char="◙"/>
            </a:pPr>
            <a:endParaRPr lang="en-US" sz="1200" dirty="0">
              <a:latin typeface="Askan"/>
            </a:endParaRPr>
          </a:p>
          <a:p>
            <a:pPr marL="685800" indent="0">
              <a:lnSpc>
                <a:spcPct val="100000"/>
              </a:lnSpc>
              <a:spcBef>
                <a:spcPts val="600"/>
              </a:spcBef>
              <a:buClr>
                <a:srgbClr val="66D082"/>
              </a:buClr>
              <a:buSzPct val="110000"/>
              <a:buFont typeface="Arial" panose="020B0604020202020204" pitchFamily="34" charset="0"/>
              <a:buNone/>
            </a:pPr>
            <a:r>
              <a:rPr lang="en-US" sz="1200" b="1" dirty="0">
                <a:latin typeface="Askan"/>
              </a:rPr>
              <a:t>	</a:t>
            </a:r>
            <a:endParaRPr lang="de-DE" sz="1200" dirty="0">
              <a:latin typeface="Askan"/>
            </a:endParaRPr>
          </a:p>
        </p:txBody>
      </p:sp>
      <p:sp>
        <p:nvSpPr>
          <p:cNvPr id="18" name="Titel 1">
            <a:extLst>
              <a:ext uri="{FF2B5EF4-FFF2-40B4-BE49-F238E27FC236}">
                <a16:creationId xmlns:a16="http://schemas.microsoft.com/office/drawing/2014/main" id="{1332ED60-96E6-D98D-27F2-D1CC2C917512}"/>
              </a:ext>
            </a:extLst>
          </p:cNvPr>
          <p:cNvSpPr>
            <a:spLocks noGrp="1"/>
          </p:cNvSpPr>
          <p:nvPr>
            <p:ph type="title"/>
          </p:nvPr>
        </p:nvSpPr>
        <p:spPr>
          <a:xfrm>
            <a:off x="884476" y="699439"/>
            <a:ext cx="10515600" cy="1054099"/>
          </a:xfrm>
        </p:spPr>
        <p:txBody>
          <a:bodyPr anchor="t">
            <a:normAutofit/>
          </a:bodyPr>
          <a:lstStyle/>
          <a:p>
            <a:r>
              <a:rPr lang="de-DE" sz="1400" spc="300" dirty="0">
                <a:solidFill>
                  <a:srgbClr val="66D082"/>
                </a:solidFill>
                <a:latin typeface="Askan"/>
              </a:rPr>
              <a:t>Stimmungsmetriken mit FinancialBERT &amp; Embeddings</a:t>
            </a:r>
          </a:p>
        </p:txBody>
      </p:sp>
      <p:sp>
        <p:nvSpPr>
          <p:cNvPr id="12" name="TextBox 11">
            <a:extLst>
              <a:ext uri="{FF2B5EF4-FFF2-40B4-BE49-F238E27FC236}">
                <a16:creationId xmlns:a16="http://schemas.microsoft.com/office/drawing/2014/main" id="{0BB9382B-AB29-F7A1-B645-7145F57B275C}"/>
              </a:ext>
            </a:extLst>
          </p:cNvPr>
          <p:cNvSpPr txBox="1"/>
          <p:nvPr/>
        </p:nvSpPr>
        <p:spPr>
          <a:xfrm>
            <a:off x="838200" y="5735041"/>
            <a:ext cx="8877300" cy="215444"/>
          </a:xfrm>
          <a:prstGeom prst="rect">
            <a:avLst/>
          </a:prstGeom>
          <a:noFill/>
        </p:spPr>
        <p:txBody>
          <a:bodyPr wrap="square">
            <a:spAutoFit/>
          </a:bodyPr>
          <a:lstStyle/>
          <a:p>
            <a:r>
              <a:rPr lang="de-DE" sz="800" dirty="0">
                <a:latin typeface="Askan"/>
              </a:rPr>
              <a:t>Abbildung: Beispiel eine GOOG-Datenzeile nach Verarbeitung (inkl. Stimmungsmetriken und Embeddings)</a:t>
            </a:r>
            <a:endParaRPr lang="en-US" sz="800" dirty="0">
              <a:latin typeface="Askan"/>
            </a:endParaRPr>
          </a:p>
        </p:txBody>
      </p:sp>
    </p:spTree>
    <p:extLst>
      <p:ext uri="{BB962C8B-B14F-4D97-AF65-F5344CB8AC3E}">
        <p14:creationId xmlns:p14="http://schemas.microsoft.com/office/powerpoint/2010/main" val="42488022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58AE40-67BB-3C8E-C704-2F7E90744348}"/>
            </a:ext>
          </a:extLst>
        </p:cNvPr>
        <p:cNvGrpSpPr/>
        <p:nvPr/>
      </p:nvGrpSpPr>
      <p:grpSpPr>
        <a:xfrm>
          <a:off x="0" y="0"/>
          <a:ext cx="0" cy="0"/>
          <a:chOff x="0" y="0"/>
          <a:chExt cx="0" cy="0"/>
        </a:xfrm>
      </p:grpSpPr>
      <p:pic>
        <p:nvPicPr>
          <p:cNvPr id="10" name="Picture 9">
            <a:extLst>
              <a:ext uri="{FF2B5EF4-FFF2-40B4-BE49-F238E27FC236}">
                <a16:creationId xmlns:a16="http://schemas.microsoft.com/office/drawing/2014/main" id="{DE5A8A2E-6BD8-80DD-8442-27C056B98706}"/>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LineDrawing/>
                    </a14:imgEffect>
                  </a14:imgLayer>
                </a14:imgProps>
              </a:ext>
            </a:extLst>
          </a:blip>
          <a:srcRect l="9209"/>
          <a:stretch>
            <a:fillRect/>
          </a:stretch>
        </p:blipFill>
        <p:spPr>
          <a:xfrm>
            <a:off x="9706150" y="98579"/>
            <a:ext cx="10363758" cy="6622896"/>
          </a:xfrm>
          <a:custGeom>
            <a:avLst/>
            <a:gdLst>
              <a:gd name="connsiteX0" fmla="*/ 992328 w 9270443"/>
              <a:gd name="connsiteY0" fmla="*/ 0 h 5924220"/>
              <a:gd name="connsiteX1" fmla="*/ 9270443 w 9270443"/>
              <a:gd name="connsiteY1" fmla="*/ 0 h 5924220"/>
              <a:gd name="connsiteX2" fmla="*/ 9270443 w 9270443"/>
              <a:gd name="connsiteY2" fmla="*/ 5924220 h 5924220"/>
              <a:gd name="connsiteX3" fmla="*/ 0 w 9270443"/>
              <a:gd name="connsiteY3" fmla="*/ 5924220 h 5924220"/>
            </a:gdLst>
            <a:ahLst/>
            <a:cxnLst>
              <a:cxn ang="0">
                <a:pos x="connsiteX0" y="connsiteY0"/>
              </a:cxn>
              <a:cxn ang="0">
                <a:pos x="connsiteX1" y="connsiteY1"/>
              </a:cxn>
              <a:cxn ang="0">
                <a:pos x="connsiteX2" y="connsiteY2"/>
              </a:cxn>
              <a:cxn ang="0">
                <a:pos x="connsiteX3" y="connsiteY3"/>
              </a:cxn>
            </a:cxnLst>
            <a:rect l="l" t="t" r="r" b="b"/>
            <a:pathLst>
              <a:path w="9270443" h="5924220">
                <a:moveTo>
                  <a:pt x="992328" y="0"/>
                </a:moveTo>
                <a:lnTo>
                  <a:pt x="9270443" y="0"/>
                </a:lnTo>
                <a:lnTo>
                  <a:pt x="9270443" y="5924220"/>
                </a:lnTo>
                <a:lnTo>
                  <a:pt x="0" y="5924220"/>
                </a:lnTo>
                <a:close/>
              </a:path>
            </a:pathLst>
          </a:custGeom>
        </p:spPr>
      </p:pic>
      <p:sp>
        <p:nvSpPr>
          <p:cNvPr id="3" name="Inhaltsplatzhalter 2">
            <a:extLst>
              <a:ext uri="{FF2B5EF4-FFF2-40B4-BE49-F238E27FC236}">
                <a16:creationId xmlns:a16="http://schemas.microsoft.com/office/drawing/2014/main" id="{858E2BBC-8BAC-ABDC-C571-7F3E6E3F25AB}"/>
              </a:ext>
            </a:extLst>
          </p:cNvPr>
          <p:cNvSpPr>
            <a:spLocks noGrp="1"/>
          </p:cNvSpPr>
          <p:nvPr>
            <p:ph idx="1"/>
          </p:nvPr>
        </p:nvSpPr>
        <p:spPr>
          <a:xfrm>
            <a:off x="1264920" y="2005012"/>
            <a:ext cx="10515600" cy="4351338"/>
          </a:xfrm>
        </p:spPr>
        <p:txBody>
          <a:bodyPr>
            <a:normAutofit/>
          </a:bodyPr>
          <a:lstStyle/>
          <a:p>
            <a:pPr marL="457200" lvl="1" indent="0">
              <a:lnSpc>
                <a:spcPct val="150000"/>
              </a:lnSpc>
              <a:buNone/>
            </a:pPr>
            <a:endParaRPr lang="de-DE" sz="1800" dirty="0">
              <a:latin typeface="Askan"/>
            </a:endParaRPr>
          </a:p>
          <a:p>
            <a:pPr>
              <a:lnSpc>
                <a:spcPct val="150000"/>
              </a:lnSpc>
            </a:pPr>
            <a:endParaRPr lang="de-DE" sz="2000" dirty="0">
              <a:latin typeface="Askan"/>
            </a:endParaRPr>
          </a:p>
          <a:p>
            <a:pPr>
              <a:lnSpc>
                <a:spcPct val="150000"/>
              </a:lnSpc>
            </a:pPr>
            <a:endParaRPr lang="de-DE" sz="2000" dirty="0">
              <a:latin typeface="Askan"/>
            </a:endParaRPr>
          </a:p>
        </p:txBody>
      </p:sp>
      <p:sp>
        <p:nvSpPr>
          <p:cNvPr id="4" name="Foliennummernplatzhalter 3">
            <a:extLst>
              <a:ext uri="{FF2B5EF4-FFF2-40B4-BE49-F238E27FC236}">
                <a16:creationId xmlns:a16="http://schemas.microsoft.com/office/drawing/2014/main" id="{E52FD3D3-E619-4714-B80E-5804ADF5BCD2}"/>
              </a:ext>
            </a:extLst>
          </p:cNvPr>
          <p:cNvSpPr>
            <a:spLocks noGrp="1"/>
          </p:cNvSpPr>
          <p:nvPr>
            <p:ph type="sldNum" sz="quarter" idx="12"/>
          </p:nvPr>
        </p:nvSpPr>
        <p:spPr/>
        <p:txBody>
          <a:bodyPr/>
          <a:lstStyle/>
          <a:p>
            <a:fld id="{B01D1D1E-D4F6-4C1C-B7C7-8D49125CABEB}" type="slidenum">
              <a:rPr lang="de-DE" sz="1000" smtClean="0">
                <a:latin typeface="Askan"/>
              </a:rPr>
              <a:t>11</a:t>
            </a:fld>
            <a:endParaRPr lang="de-DE" sz="1000" dirty="0">
              <a:latin typeface="Askan"/>
            </a:endParaRPr>
          </a:p>
        </p:txBody>
      </p:sp>
      <p:sp>
        <p:nvSpPr>
          <p:cNvPr id="5" name="Fußzeilenplatzhalter 4">
            <a:extLst>
              <a:ext uri="{FF2B5EF4-FFF2-40B4-BE49-F238E27FC236}">
                <a16:creationId xmlns:a16="http://schemas.microsoft.com/office/drawing/2014/main" id="{B68D50F9-CBB2-2DF4-5C30-8A8EA5D4192E}"/>
              </a:ext>
            </a:extLst>
          </p:cNvPr>
          <p:cNvSpPr>
            <a:spLocks noGrp="1"/>
          </p:cNvSpPr>
          <p:nvPr>
            <p:ph type="ftr" sz="quarter" idx="11"/>
          </p:nvPr>
        </p:nvSpPr>
        <p:spPr/>
        <p:txBody>
          <a:bodyPr/>
          <a:lstStyle/>
          <a:p>
            <a:r>
              <a:rPr lang="de-DE" sz="1000" dirty="0">
                <a:latin typeface="Askan"/>
              </a:rPr>
              <a:t>FOM; DLS; Big-Data-Analyseprojekt; P. Hornig; A. Dutovic;</a:t>
            </a:r>
          </a:p>
        </p:txBody>
      </p:sp>
      <p:sp>
        <p:nvSpPr>
          <p:cNvPr id="6" name="Titel 1">
            <a:extLst>
              <a:ext uri="{FF2B5EF4-FFF2-40B4-BE49-F238E27FC236}">
                <a16:creationId xmlns:a16="http://schemas.microsoft.com/office/drawing/2014/main" id="{49457A4C-BA0F-11FA-677A-52A91456BB4E}"/>
              </a:ext>
            </a:extLst>
          </p:cNvPr>
          <p:cNvSpPr txBox="1">
            <a:spLocks/>
          </p:cNvSpPr>
          <p:nvPr/>
        </p:nvSpPr>
        <p:spPr>
          <a:xfrm>
            <a:off x="838200" y="-734568"/>
            <a:ext cx="9144000" cy="23876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b="1" dirty="0">
                <a:solidFill>
                  <a:srgbClr val="382B43"/>
                </a:solidFill>
                <a:latin typeface="Askan"/>
              </a:rPr>
              <a:t>Modelierung</a:t>
            </a:r>
          </a:p>
        </p:txBody>
      </p:sp>
      <p:sp>
        <p:nvSpPr>
          <p:cNvPr id="7" name="Rechteck: eine Ecke abgeschnitten 190">
            <a:extLst>
              <a:ext uri="{FF2B5EF4-FFF2-40B4-BE49-F238E27FC236}">
                <a16:creationId xmlns:a16="http://schemas.microsoft.com/office/drawing/2014/main" id="{AE3FF155-3F48-ACBA-D136-6F1F6314785E}"/>
              </a:ext>
            </a:extLst>
          </p:cNvPr>
          <p:cNvSpPr/>
          <p:nvPr/>
        </p:nvSpPr>
        <p:spPr>
          <a:xfrm rot="16200000">
            <a:off x="8401051" y="3219449"/>
            <a:ext cx="7010400" cy="571500"/>
          </a:xfrm>
          <a:custGeom>
            <a:avLst/>
            <a:gdLst>
              <a:gd name="connsiteX0" fmla="*/ 0 w 1428782"/>
              <a:gd name="connsiteY0" fmla="*/ 0 h 101694"/>
              <a:gd name="connsiteX1" fmla="*/ 1377935 w 1428782"/>
              <a:gd name="connsiteY1" fmla="*/ 0 h 101694"/>
              <a:gd name="connsiteX2" fmla="*/ 1428782 w 1428782"/>
              <a:gd name="connsiteY2" fmla="*/ 50847 h 101694"/>
              <a:gd name="connsiteX3" fmla="*/ 1428782 w 1428782"/>
              <a:gd name="connsiteY3" fmla="*/ 101694 h 101694"/>
              <a:gd name="connsiteX4" fmla="*/ 0 w 1428782"/>
              <a:gd name="connsiteY4" fmla="*/ 101694 h 101694"/>
              <a:gd name="connsiteX5" fmla="*/ 0 w 1428782"/>
              <a:gd name="connsiteY5" fmla="*/ 0 h 101694"/>
              <a:gd name="connsiteX0" fmla="*/ 0 w 1444259"/>
              <a:gd name="connsiteY0" fmla="*/ 0 h 135481"/>
              <a:gd name="connsiteX1" fmla="*/ 1393412 w 1444259"/>
              <a:gd name="connsiteY1" fmla="*/ 33787 h 135481"/>
              <a:gd name="connsiteX2" fmla="*/ 1444259 w 1444259"/>
              <a:gd name="connsiteY2" fmla="*/ 84634 h 135481"/>
              <a:gd name="connsiteX3" fmla="*/ 1444259 w 1444259"/>
              <a:gd name="connsiteY3" fmla="*/ 135481 h 135481"/>
              <a:gd name="connsiteX4" fmla="*/ 15477 w 1444259"/>
              <a:gd name="connsiteY4" fmla="*/ 135481 h 135481"/>
              <a:gd name="connsiteX5" fmla="*/ 0 w 1444259"/>
              <a:gd name="connsiteY5" fmla="*/ 0 h 135481"/>
              <a:gd name="connsiteX0" fmla="*/ 0 w 1444259"/>
              <a:gd name="connsiteY0" fmla="*/ 0 h 135481"/>
              <a:gd name="connsiteX1" fmla="*/ 1287954 w 1444259"/>
              <a:gd name="connsiteY1" fmla="*/ 29581 h 135481"/>
              <a:gd name="connsiteX2" fmla="*/ 1444259 w 1444259"/>
              <a:gd name="connsiteY2" fmla="*/ 84634 h 135481"/>
              <a:gd name="connsiteX3" fmla="*/ 1444259 w 1444259"/>
              <a:gd name="connsiteY3" fmla="*/ 135481 h 135481"/>
              <a:gd name="connsiteX4" fmla="*/ 15477 w 1444259"/>
              <a:gd name="connsiteY4" fmla="*/ 135481 h 135481"/>
              <a:gd name="connsiteX5" fmla="*/ 0 w 1444259"/>
              <a:gd name="connsiteY5" fmla="*/ 0 h 135481"/>
              <a:gd name="connsiteX0" fmla="*/ 0 w 1444259"/>
              <a:gd name="connsiteY0" fmla="*/ 0 h 135481"/>
              <a:gd name="connsiteX1" fmla="*/ 1287954 w 1444259"/>
              <a:gd name="connsiteY1" fmla="*/ 29581 h 135481"/>
              <a:gd name="connsiteX2" fmla="*/ 1442722 w 1444259"/>
              <a:gd name="connsiteY2" fmla="*/ 65646 h 135481"/>
              <a:gd name="connsiteX3" fmla="*/ 1444259 w 1444259"/>
              <a:gd name="connsiteY3" fmla="*/ 135481 h 135481"/>
              <a:gd name="connsiteX4" fmla="*/ 15477 w 1444259"/>
              <a:gd name="connsiteY4" fmla="*/ 135481 h 135481"/>
              <a:gd name="connsiteX5" fmla="*/ 0 w 1444259"/>
              <a:gd name="connsiteY5" fmla="*/ 0 h 135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4259" h="135481">
                <a:moveTo>
                  <a:pt x="0" y="0"/>
                </a:moveTo>
                <a:lnTo>
                  <a:pt x="1287954" y="29581"/>
                </a:lnTo>
                <a:lnTo>
                  <a:pt x="1442722" y="65646"/>
                </a:lnTo>
                <a:cubicBezTo>
                  <a:pt x="1443234" y="88924"/>
                  <a:pt x="1443747" y="112203"/>
                  <a:pt x="1444259" y="135481"/>
                </a:cubicBezTo>
                <a:lnTo>
                  <a:pt x="15477" y="135481"/>
                </a:lnTo>
                <a:lnTo>
                  <a:pt x="0" y="0"/>
                </a:lnTo>
                <a:close/>
              </a:path>
            </a:pathLst>
          </a:custGeom>
          <a:solidFill>
            <a:srgbClr val="A8E4B8">
              <a:alpha val="6784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pic>
        <p:nvPicPr>
          <p:cNvPr id="11" name="Picture 2">
            <a:extLst>
              <a:ext uri="{FF2B5EF4-FFF2-40B4-BE49-F238E27FC236}">
                <a16:creationId xmlns:a16="http://schemas.microsoft.com/office/drawing/2014/main" id="{8EDEE0A5-3BCF-91FB-AB7A-2CC464AC8A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39489" y="1295968"/>
            <a:ext cx="1652924" cy="1923142"/>
          </a:xfrm>
          <a:prstGeom prst="rect">
            <a:avLst/>
          </a:prstGeom>
          <a:noFill/>
          <a:extLst>
            <a:ext uri="{909E8E84-426E-40DD-AFC4-6F175D3DCCD1}">
              <a14:hiddenFill xmlns:a14="http://schemas.microsoft.com/office/drawing/2010/main">
                <a:solidFill>
                  <a:srgbClr val="FFFFFF"/>
                </a:solidFill>
              </a14:hiddenFill>
            </a:ext>
          </a:extLst>
        </p:spPr>
      </p:pic>
      <p:sp>
        <p:nvSpPr>
          <p:cNvPr id="12" name="Titel 1">
            <a:extLst>
              <a:ext uri="{FF2B5EF4-FFF2-40B4-BE49-F238E27FC236}">
                <a16:creationId xmlns:a16="http://schemas.microsoft.com/office/drawing/2014/main" id="{C2C16FDA-B767-2448-7BFE-5E46297D27F0}"/>
              </a:ext>
            </a:extLst>
          </p:cNvPr>
          <p:cNvSpPr>
            <a:spLocks noGrp="1"/>
          </p:cNvSpPr>
          <p:nvPr>
            <p:ph type="title"/>
          </p:nvPr>
        </p:nvSpPr>
        <p:spPr>
          <a:xfrm>
            <a:off x="884476" y="699439"/>
            <a:ext cx="10515600" cy="1054099"/>
          </a:xfrm>
        </p:spPr>
        <p:txBody>
          <a:bodyPr anchor="t">
            <a:normAutofit/>
          </a:bodyPr>
          <a:lstStyle/>
          <a:p>
            <a:r>
              <a:rPr lang="de-DE" sz="1400" spc="300" dirty="0">
                <a:solidFill>
                  <a:srgbClr val="66D082"/>
                </a:solidFill>
                <a:latin typeface="Askan"/>
              </a:rPr>
              <a:t>Basismodel &amp; Forschungsmodell</a:t>
            </a:r>
          </a:p>
        </p:txBody>
      </p:sp>
      <p:pic>
        <p:nvPicPr>
          <p:cNvPr id="2" name="Picture 2">
            <a:extLst>
              <a:ext uri="{FF2B5EF4-FFF2-40B4-BE49-F238E27FC236}">
                <a16:creationId xmlns:a16="http://schemas.microsoft.com/office/drawing/2014/main" id="{26E684EB-CA9F-433B-8C23-73DD4BC3A63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52528" y="3296277"/>
            <a:ext cx="2596116" cy="2250698"/>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9" name="Table 8">
            <a:extLst>
              <a:ext uri="{FF2B5EF4-FFF2-40B4-BE49-F238E27FC236}">
                <a16:creationId xmlns:a16="http://schemas.microsoft.com/office/drawing/2014/main" id="{7883C1F3-4FB5-BAE0-3C9D-D6FD80B9E59B}"/>
              </a:ext>
            </a:extLst>
          </p:cNvPr>
          <p:cNvGraphicFramePr>
            <a:graphicFrameLocks noGrp="1"/>
          </p:cNvGraphicFramePr>
          <p:nvPr>
            <p:extLst>
              <p:ext uri="{D42A27DB-BD31-4B8C-83A1-F6EECF244321}">
                <p14:modId xmlns:p14="http://schemas.microsoft.com/office/powerpoint/2010/main" val="3365987951"/>
              </p:ext>
            </p:extLst>
          </p:nvPr>
        </p:nvGraphicFramePr>
        <p:xfrm>
          <a:off x="927656" y="1562584"/>
          <a:ext cx="6243766" cy="3768712"/>
        </p:xfrm>
        <a:graphic>
          <a:graphicData uri="http://schemas.openxmlformats.org/drawingml/2006/table">
            <a:tbl>
              <a:tblPr firstRow="1" bandRow="1">
                <a:tableStyleId>{5C22544A-7EE6-4342-B048-85BDC9FD1C3A}</a:tableStyleId>
              </a:tblPr>
              <a:tblGrid>
                <a:gridCol w="2379748">
                  <a:extLst>
                    <a:ext uri="{9D8B030D-6E8A-4147-A177-3AD203B41FA5}">
                      <a16:colId xmlns:a16="http://schemas.microsoft.com/office/drawing/2014/main" val="158646778"/>
                    </a:ext>
                  </a:extLst>
                </a:gridCol>
                <a:gridCol w="3864018">
                  <a:extLst>
                    <a:ext uri="{9D8B030D-6E8A-4147-A177-3AD203B41FA5}">
                      <a16:colId xmlns:a16="http://schemas.microsoft.com/office/drawing/2014/main" val="577940128"/>
                    </a:ext>
                  </a:extLst>
                </a:gridCol>
              </a:tblGrid>
              <a:tr h="432887">
                <a:tc gridSpan="2">
                  <a:txBody>
                    <a:bodyPr/>
                    <a:lstStyle/>
                    <a:p>
                      <a:pPr algn="ctr"/>
                      <a:r>
                        <a:rPr lang="de-DE" sz="1400" b="1" dirty="0">
                          <a:solidFill>
                            <a:schemeClr val="tx1"/>
                          </a:solidFill>
                          <a:latin typeface="Askan"/>
                        </a:rPr>
                        <a:t>Generelle Hyperparameter</a:t>
                      </a:r>
                      <a:endParaRPr lang="en-US" sz="1400" b="1" dirty="0">
                        <a:solidFill>
                          <a:schemeClr val="tx1"/>
                        </a:solidFill>
                        <a:latin typeface="Askan"/>
                      </a:endParaRPr>
                    </a:p>
                  </a:txBody>
                  <a:tcPr anchor="ctr">
                    <a:lnL w="3175" cap="flat" cmpd="sng" algn="ctr">
                      <a:solidFill>
                        <a:srgbClr val="74707E"/>
                      </a:solidFill>
                      <a:prstDash val="solid"/>
                      <a:round/>
                      <a:headEnd type="none" w="med" len="med"/>
                      <a:tailEnd type="none" w="med" len="med"/>
                    </a:lnL>
                    <a:lnR w="3175" cap="flat" cmpd="sng" algn="ctr">
                      <a:solidFill>
                        <a:srgbClr val="74707E"/>
                      </a:solidFill>
                      <a:prstDash val="solid"/>
                      <a:round/>
                      <a:headEnd type="none" w="med" len="med"/>
                      <a:tailEnd type="none" w="med" len="med"/>
                    </a:lnR>
                    <a:lnT w="3175" cap="flat" cmpd="sng" algn="ctr">
                      <a:solidFill>
                        <a:srgbClr val="74707E"/>
                      </a:solidFill>
                      <a:prstDash val="solid"/>
                      <a:round/>
                      <a:headEnd type="none" w="med" len="med"/>
                      <a:tailEnd type="none" w="med" len="med"/>
                    </a:lnT>
                    <a:lnB w="3175" cap="flat" cmpd="sng" algn="ctr">
                      <a:solidFill>
                        <a:srgbClr val="74707E"/>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l"/>
                      <a:endParaRPr lang="en-US" sz="900" b="1" dirty="0">
                        <a:solidFill>
                          <a:schemeClr val="tx1"/>
                        </a:solidFill>
                        <a:latin typeface="Askan"/>
                      </a:endParaRPr>
                    </a:p>
                  </a:txBody>
                  <a:tcPr anchor="ctr">
                    <a:lnL w="3175" cap="flat" cmpd="sng" algn="ctr">
                      <a:solidFill>
                        <a:srgbClr val="74707E"/>
                      </a:solidFill>
                      <a:prstDash val="solid"/>
                      <a:round/>
                      <a:headEnd type="none" w="med" len="med"/>
                      <a:tailEnd type="none" w="med" len="med"/>
                    </a:lnL>
                    <a:lnR w="3175" cap="flat" cmpd="sng" algn="ctr">
                      <a:solidFill>
                        <a:srgbClr val="74707E"/>
                      </a:solidFill>
                      <a:prstDash val="solid"/>
                      <a:round/>
                      <a:headEnd type="none" w="med" len="med"/>
                      <a:tailEnd type="none" w="med" len="med"/>
                    </a:lnR>
                    <a:lnT w="3175" cap="flat" cmpd="sng" algn="ctr">
                      <a:solidFill>
                        <a:srgbClr val="74707E"/>
                      </a:solidFill>
                      <a:prstDash val="solid"/>
                      <a:round/>
                      <a:headEnd type="none" w="med" len="med"/>
                      <a:tailEnd type="none" w="med" len="med"/>
                    </a:lnT>
                    <a:lnB w="3175" cap="flat" cmpd="sng" algn="ctr">
                      <a:solidFill>
                        <a:srgbClr val="74707E"/>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82888448"/>
                  </a:ext>
                </a:extLst>
              </a:tr>
              <a:tr h="459901">
                <a:tc>
                  <a:txBody>
                    <a:bodyPr/>
                    <a:lstStyle/>
                    <a:p>
                      <a:pPr algn="l"/>
                      <a:r>
                        <a:rPr lang="de-DE" sz="1400" b="1" dirty="0">
                          <a:solidFill>
                            <a:schemeClr val="tx1"/>
                          </a:solidFill>
                          <a:latin typeface="Askan"/>
                        </a:rPr>
                        <a:t>Datenaufteilung</a:t>
                      </a:r>
                      <a:endParaRPr lang="en-US" sz="1400" b="1" dirty="0">
                        <a:solidFill>
                          <a:schemeClr val="tx1"/>
                        </a:solidFill>
                        <a:latin typeface="Askan"/>
                      </a:endParaRPr>
                    </a:p>
                  </a:txBody>
                  <a:tcPr anchor="ctr">
                    <a:lnL w="3175" cap="flat" cmpd="sng" algn="ctr">
                      <a:solidFill>
                        <a:srgbClr val="74707E"/>
                      </a:solidFill>
                      <a:prstDash val="solid"/>
                      <a:round/>
                      <a:headEnd type="none" w="med" len="med"/>
                      <a:tailEnd type="none" w="med" len="med"/>
                    </a:lnL>
                    <a:lnR w="3175" cap="flat" cmpd="sng" algn="ctr">
                      <a:solidFill>
                        <a:srgbClr val="74707E"/>
                      </a:solidFill>
                      <a:prstDash val="solid"/>
                      <a:round/>
                      <a:headEnd type="none" w="med" len="med"/>
                      <a:tailEnd type="none" w="med" len="med"/>
                    </a:lnR>
                    <a:lnT w="3175" cap="flat" cmpd="sng" algn="ctr">
                      <a:solidFill>
                        <a:srgbClr val="74707E"/>
                      </a:solidFill>
                      <a:prstDash val="solid"/>
                      <a:round/>
                      <a:headEnd type="none" w="med" len="med"/>
                      <a:tailEnd type="none" w="med" len="med"/>
                    </a:lnT>
                    <a:lnB w="3175" cap="flat" cmpd="sng" algn="ctr">
                      <a:solidFill>
                        <a:srgbClr val="74707E"/>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de-DE" sz="1400" b="0" dirty="0">
                          <a:solidFill>
                            <a:schemeClr val="tx1"/>
                          </a:solidFill>
                          <a:latin typeface="Askan"/>
                        </a:rPr>
                        <a:t>80% Trainigsdaten (davon 15% Validierung) und 20% Testdaten</a:t>
                      </a:r>
                      <a:endParaRPr lang="en-US" sz="1400" b="0" dirty="0">
                        <a:solidFill>
                          <a:schemeClr val="tx1"/>
                        </a:solidFill>
                        <a:latin typeface="Askan"/>
                      </a:endParaRPr>
                    </a:p>
                  </a:txBody>
                  <a:tcPr anchor="ctr">
                    <a:lnL w="3175" cap="flat" cmpd="sng" algn="ctr">
                      <a:solidFill>
                        <a:srgbClr val="74707E"/>
                      </a:solidFill>
                      <a:prstDash val="solid"/>
                      <a:round/>
                      <a:headEnd type="none" w="med" len="med"/>
                      <a:tailEnd type="none" w="med" len="med"/>
                    </a:lnL>
                    <a:lnR w="3175" cap="flat" cmpd="sng" algn="ctr">
                      <a:solidFill>
                        <a:srgbClr val="74707E"/>
                      </a:solidFill>
                      <a:prstDash val="solid"/>
                      <a:round/>
                      <a:headEnd type="none" w="med" len="med"/>
                      <a:tailEnd type="none" w="med" len="med"/>
                    </a:lnR>
                    <a:lnT w="3175" cap="flat" cmpd="sng" algn="ctr">
                      <a:solidFill>
                        <a:srgbClr val="74707E"/>
                      </a:solidFill>
                      <a:prstDash val="solid"/>
                      <a:round/>
                      <a:headEnd type="none" w="med" len="med"/>
                      <a:tailEnd type="none" w="med" len="med"/>
                    </a:lnT>
                    <a:lnB w="3175" cap="flat" cmpd="sng" algn="ctr">
                      <a:solidFill>
                        <a:srgbClr val="74707E"/>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50499682"/>
                  </a:ext>
                </a:extLst>
              </a:tr>
              <a:tr h="459901">
                <a:tc>
                  <a:txBody>
                    <a:bodyPr/>
                    <a:lstStyle/>
                    <a:p>
                      <a:pPr algn="l"/>
                      <a:r>
                        <a:rPr lang="de-DE" sz="1400" b="1" dirty="0">
                          <a:solidFill>
                            <a:schemeClr val="tx1"/>
                          </a:solidFill>
                          <a:latin typeface="Askan"/>
                        </a:rPr>
                        <a:t>Skalierung</a:t>
                      </a:r>
                      <a:endParaRPr lang="en-US" sz="1400" b="1" dirty="0">
                        <a:solidFill>
                          <a:schemeClr val="tx1"/>
                        </a:solidFill>
                        <a:latin typeface="Askan"/>
                      </a:endParaRPr>
                    </a:p>
                  </a:txBody>
                  <a:tcPr anchor="ctr">
                    <a:lnL w="3175" cap="flat" cmpd="sng" algn="ctr">
                      <a:solidFill>
                        <a:srgbClr val="74707E"/>
                      </a:solidFill>
                      <a:prstDash val="solid"/>
                      <a:round/>
                      <a:headEnd type="none" w="med" len="med"/>
                      <a:tailEnd type="none" w="med" len="med"/>
                    </a:lnL>
                    <a:lnR w="3175" cap="flat" cmpd="sng" algn="ctr">
                      <a:solidFill>
                        <a:srgbClr val="74707E"/>
                      </a:solidFill>
                      <a:prstDash val="solid"/>
                      <a:round/>
                      <a:headEnd type="none" w="med" len="med"/>
                      <a:tailEnd type="none" w="med" len="med"/>
                    </a:lnR>
                    <a:lnT w="3175" cap="flat" cmpd="sng" algn="ctr">
                      <a:solidFill>
                        <a:srgbClr val="74707E"/>
                      </a:solidFill>
                      <a:prstDash val="solid"/>
                      <a:round/>
                      <a:headEnd type="none" w="med" len="med"/>
                      <a:tailEnd type="none" w="med" len="med"/>
                    </a:lnT>
                    <a:lnB w="3175" cap="flat" cmpd="sng" algn="ctr">
                      <a:solidFill>
                        <a:srgbClr val="74707E"/>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dirty="0">
                          <a:ln>
                            <a:noFill/>
                          </a:ln>
                          <a:solidFill>
                            <a:prstClr val="black"/>
                          </a:solidFill>
                          <a:effectLst/>
                          <a:uLnTx/>
                          <a:uFillTx/>
                          <a:latin typeface="Askan"/>
                          <a:ea typeface="+mn-ea"/>
                          <a:cs typeface="+mn-cs"/>
                        </a:rPr>
                        <a:t>MinMax Scaler außer Embeddings</a:t>
                      </a:r>
                      <a:endParaRPr kumimoji="0" lang="en-US" sz="1400" b="0" i="0" u="none" strike="noStrike" kern="1200" cap="none" spc="0" normalizeH="0" baseline="0" noProof="0" dirty="0">
                        <a:ln>
                          <a:noFill/>
                        </a:ln>
                        <a:solidFill>
                          <a:prstClr val="black"/>
                        </a:solidFill>
                        <a:effectLst/>
                        <a:uLnTx/>
                        <a:uFillTx/>
                        <a:latin typeface="Askan"/>
                        <a:ea typeface="+mn-ea"/>
                        <a:cs typeface="+mn-cs"/>
                      </a:endParaRPr>
                    </a:p>
                  </a:txBody>
                  <a:tcPr anchor="ctr">
                    <a:lnL w="3175" cap="flat" cmpd="sng" algn="ctr">
                      <a:solidFill>
                        <a:srgbClr val="74707E"/>
                      </a:solidFill>
                      <a:prstDash val="solid"/>
                      <a:round/>
                      <a:headEnd type="none" w="med" len="med"/>
                      <a:tailEnd type="none" w="med" len="med"/>
                    </a:lnL>
                    <a:lnR w="3175" cap="flat" cmpd="sng" algn="ctr">
                      <a:solidFill>
                        <a:srgbClr val="74707E"/>
                      </a:solidFill>
                      <a:prstDash val="solid"/>
                      <a:round/>
                      <a:headEnd type="none" w="med" len="med"/>
                      <a:tailEnd type="none" w="med" len="med"/>
                    </a:lnR>
                    <a:lnT w="3175" cap="flat" cmpd="sng" algn="ctr">
                      <a:solidFill>
                        <a:srgbClr val="74707E"/>
                      </a:solidFill>
                      <a:prstDash val="solid"/>
                      <a:round/>
                      <a:headEnd type="none" w="med" len="med"/>
                      <a:tailEnd type="none" w="med" len="med"/>
                    </a:lnT>
                    <a:lnB w="3175" cap="flat" cmpd="sng" algn="ctr">
                      <a:solidFill>
                        <a:srgbClr val="74707E"/>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30723971"/>
                  </a:ext>
                </a:extLst>
              </a:tr>
              <a:tr h="459901">
                <a:tc>
                  <a:txBody>
                    <a:bodyPr/>
                    <a:lstStyle/>
                    <a:p>
                      <a:pPr algn="l"/>
                      <a:r>
                        <a:rPr lang="de-DE" sz="1400" b="1" dirty="0">
                          <a:solidFill>
                            <a:schemeClr val="tx1"/>
                          </a:solidFill>
                          <a:latin typeface="Askan"/>
                        </a:rPr>
                        <a:t>Input</a:t>
                      </a:r>
                      <a:endParaRPr lang="en-US" sz="1400" b="1" dirty="0">
                        <a:solidFill>
                          <a:schemeClr val="tx1"/>
                        </a:solidFill>
                        <a:latin typeface="Askan"/>
                      </a:endParaRPr>
                    </a:p>
                  </a:txBody>
                  <a:tcPr anchor="ctr">
                    <a:lnL w="3175" cap="flat" cmpd="sng" algn="ctr">
                      <a:solidFill>
                        <a:srgbClr val="74707E"/>
                      </a:solidFill>
                      <a:prstDash val="solid"/>
                      <a:round/>
                      <a:headEnd type="none" w="med" len="med"/>
                      <a:tailEnd type="none" w="med" len="med"/>
                    </a:lnL>
                    <a:lnR w="3175" cap="flat" cmpd="sng" algn="ctr">
                      <a:solidFill>
                        <a:srgbClr val="74707E"/>
                      </a:solidFill>
                      <a:prstDash val="solid"/>
                      <a:round/>
                      <a:headEnd type="none" w="med" len="med"/>
                      <a:tailEnd type="none" w="med" len="med"/>
                    </a:lnR>
                    <a:lnT w="3175" cap="flat" cmpd="sng" algn="ctr">
                      <a:solidFill>
                        <a:srgbClr val="74707E"/>
                      </a:solidFill>
                      <a:prstDash val="solid"/>
                      <a:round/>
                      <a:headEnd type="none" w="med" len="med"/>
                      <a:tailEnd type="none" w="med" len="med"/>
                    </a:lnT>
                    <a:lnB w="3175" cap="flat" cmpd="sng" algn="ctr">
                      <a:solidFill>
                        <a:srgbClr val="74707E"/>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dirty="0">
                          <a:ln>
                            <a:noFill/>
                          </a:ln>
                          <a:solidFill>
                            <a:prstClr val="black"/>
                          </a:solidFill>
                          <a:effectLst/>
                          <a:uLnTx/>
                          <a:uFillTx/>
                          <a:latin typeface="Askan"/>
                          <a:ea typeface="+mn-ea"/>
                          <a:cs typeface="+mn-cs"/>
                        </a:rPr>
                        <a:t>Kursdaten: 30 Tage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dirty="0">
                          <a:ln>
                            <a:noFill/>
                          </a:ln>
                          <a:solidFill>
                            <a:prstClr val="black"/>
                          </a:solidFill>
                          <a:effectLst/>
                          <a:uLnTx/>
                          <a:uFillTx/>
                          <a:latin typeface="Askan"/>
                          <a:ea typeface="+mn-ea"/>
                          <a:cs typeface="+mn-cs"/>
                        </a:rPr>
                        <a:t>Sentiment-Daten 10 Markttage</a:t>
                      </a:r>
                      <a:endParaRPr kumimoji="0" lang="en-US" sz="1400" b="0" i="0" u="none" strike="noStrike" kern="1200" cap="none" spc="0" normalizeH="0" baseline="0" noProof="0" dirty="0">
                        <a:ln>
                          <a:noFill/>
                        </a:ln>
                        <a:solidFill>
                          <a:prstClr val="black"/>
                        </a:solidFill>
                        <a:effectLst/>
                        <a:uLnTx/>
                        <a:uFillTx/>
                        <a:latin typeface="Askan"/>
                        <a:ea typeface="+mn-ea"/>
                        <a:cs typeface="+mn-cs"/>
                      </a:endParaRPr>
                    </a:p>
                  </a:txBody>
                  <a:tcPr anchor="ctr">
                    <a:lnL w="3175" cap="flat" cmpd="sng" algn="ctr">
                      <a:solidFill>
                        <a:srgbClr val="74707E"/>
                      </a:solidFill>
                      <a:prstDash val="solid"/>
                      <a:round/>
                      <a:headEnd type="none" w="med" len="med"/>
                      <a:tailEnd type="none" w="med" len="med"/>
                    </a:lnL>
                    <a:lnR w="3175" cap="flat" cmpd="sng" algn="ctr">
                      <a:solidFill>
                        <a:srgbClr val="74707E"/>
                      </a:solidFill>
                      <a:prstDash val="solid"/>
                      <a:round/>
                      <a:headEnd type="none" w="med" len="med"/>
                      <a:tailEnd type="none" w="med" len="med"/>
                    </a:lnR>
                    <a:lnT w="3175" cap="flat" cmpd="sng" algn="ctr">
                      <a:solidFill>
                        <a:srgbClr val="74707E"/>
                      </a:solidFill>
                      <a:prstDash val="solid"/>
                      <a:round/>
                      <a:headEnd type="none" w="med" len="med"/>
                      <a:tailEnd type="none" w="med" len="med"/>
                    </a:lnT>
                    <a:lnB w="3175" cap="flat" cmpd="sng" algn="ctr">
                      <a:solidFill>
                        <a:srgbClr val="74707E"/>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68981489"/>
                  </a:ext>
                </a:extLst>
              </a:tr>
              <a:tr h="459901">
                <a:tc>
                  <a:txBody>
                    <a:bodyPr/>
                    <a:lstStyle/>
                    <a:p>
                      <a:pPr algn="l"/>
                      <a:r>
                        <a:rPr lang="de-DE" sz="1400" b="1" dirty="0">
                          <a:solidFill>
                            <a:schemeClr val="tx1"/>
                          </a:solidFill>
                          <a:latin typeface="Askan"/>
                        </a:rPr>
                        <a:t>Optimierungsalgorithmus</a:t>
                      </a:r>
                      <a:endParaRPr lang="en-US" sz="1400" b="1" dirty="0">
                        <a:solidFill>
                          <a:schemeClr val="tx1"/>
                        </a:solidFill>
                        <a:latin typeface="Askan"/>
                      </a:endParaRPr>
                    </a:p>
                  </a:txBody>
                  <a:tcPr anchor="ctr">
                    <a:lnL w="3175" cap="flat" cmpd="sng" algn="ctr">
                      <a:solidFill>
                        <a:srgbClr val="74707E"/>
                      </a:solidFill>
                      <a:prstDash val="solid"/>
                      <a:round/>
                      <a:headEnd type="none" w="med" len="med"/>
                      <a:tailEnd type="none" w="med" len="med"/>
                    </a:lnL>
                    <a:lnR w="3175" cap="flat" cmpd="sng" algn="ctr">
                      <a:solidFill>
                        <a:srgbClr val="74707E"/>
                      </a:solidFill>
                      <a:prstDash val="solid"/>
                      <a:round/>
                      <a:headEnd type="none" w="med" len="med"/>
                      <a:tailEnd type="none" w="med" len="med"/>
                    </a:lnR>
                    <a:lnT w="3175" cap="flat" cmpd="sng" algn="ctr">
                      <a:solidFill>
                        <a:srgbClr val="74707E"/>
                      </a:solidFill>
                      <a:prstDash val="solid"/>
                      <a:round/>
                      <a:headEnd type="none" w="med" len="med"/>
                      <a:tailEnd type="none" w="med" len="med"/>
                    </a:lnT>
                    <a:lnB w="3175" cap="flat" cmpd="sng" algn="ctr">
                      <a:solidFill>
                        <a:srgbClr val="74707E"/>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dirty="0">
                          <a:ln>
                            <a:noFill/>
                          </a:ln>
                          <a:solidFill>
                            <a:prstClr val="black"/>
                          </a:solidFill>
                          <a:effectLst/>
                          <a:uLnTx/>
                          <a:uFillTx/>
                          <a:latin typeface="Askan"/>
                          <a:ea typeface="+mn-ea"/>
                          <a:cs typeface="+mn-cs"/>
                        </a:rPr>
                        <a:t>Adam-Optimizer</a:t>
                      </a:r>
                      <a:endParaRPr kumimoji="0" lang="en-US" sz="1400" b="0" i="0" u="none" strike="noStrike" kern="1200" cap="none" spc="0" normalizeH="0" baseline="0" noProof="0" dirty="0">
                        <a:ln>
                          <a:noFill/>
                        </a:ln>
                        <a:solidFill>
                          <a:prstClr val="black"/>
                        </a:solidFill>
                        <a:effectLst/>
                        <a:uLnTx/>
                        <a:uFillTx/>
                        <a:latin typeface="Askan"/>
                        <a:ea typeface="+mn-ea"/>
                        <a:cs typeface="+mn-cs"/>
                      </a:endParaRPr>
                    </a:p>
                  </a:txBody>
                  <a:tcPr anchor="ctr">
                    <a:lnL w="3175" cap="flat" cmpd="sng" algn="ctr">
                      <a:solidFill>
                        <a:srgbClr val="74707E"/>
                      </a:solidFill>
                      <a:prstDash val="solid"/>
                      <a:round/>
                      <a:headEnd type="none" w="med" len="med"/>
                      <a:tailEnd type="none" w="med" len="med"/>
                    </a:lnL>
                    <a:lnR w="3175" cap="flat" cmpd="sng" algn="ctr">
                      <a:solidFill>
                        <a:srgbClr val="74707E"/>
                      </a:solidFill>
                      <a:prstDash val="solid"/>
                      <a:round/>
                      <a:headEnd type="none" w="med" len="med"/>
                      <a:tailEnd type="none" w="med" len="med"/>
                    </a:lnR>
                    <a:lnT w="3175" cap="flat" cmpd="sng" algn="ctr">
                      <a:solidFill>
                        <a:srgbClr val="74707E"/>
                      </a:solidFill>
                      <a:prstDash val="solid"/>
                      <a:round/>
                      <a:headEnd type="none" w="med" len="med"/>
                      <a:tailEnd type="none" w="med" len="med"/>
                    </a:lnT>
                    <a:lnB w="3175" cap="flat" cmpd="sng" algn="ctr">
                      <a:solidFill>
                        <a:srgbClr val="74707E"/>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48765953"/>
                  </a:ext>
                </a:extLst>
              </a:tr>
              <a:tr h="459901">
                <a:tc>
                  <a:txBody>
                    <a:bodyPr/>
                    <a:lstStyle/>
                    <a:p>
                      <a:pPr algn="l"/>
                      <a:r>
                        <a:rPr lang="de-DE" sz="1400" b="1" dirty="0">
                          <a:solidFill>
                            <a:schemeClr val="tx1"/>
                          </a:solidFill>
                          <a:latin typeface="Askan"/>
                        </a:rPr>
                        <a:t>Batch-Größe</a:t>
                      </a:r>
                      <a:endParaRPr lang="en-US" sz="1400" b="1" dirty="0">
                        <a:solidFill>
                          <a:schemeClr val="tx1"/>
                        </a:solidFill>
                        <a:latin typeface="Askan"/>
                      </a:endParaRPr>
                    </a:p>
                  </a:txBody>
                  <a:tcPr anchor="ctr">
                    <a:lnL w="3175" cap="flat" cmpd="sng" algn="ctr">
                      <a:solidFill>
                        <a:srgbClr val="74707E"/>
                      </a:solidFill>
                      <a:prstDash val="solid"/>
                      <a:round/>
                      <a:headEnd type="none" w="med" len="med"/>
                      <a:tailEnd type="none" w="med" len="med"/>
                    </a:lnL>
                    <a:lnR w="3175" cap="flat" cmpd="sng" algn="ctr">
                      <a:solidFill>
                        <a:srgbClr val="74707E"/>
                      </a:solidFill>
                      <a:prstDash val="solid"/>
                      <a:round/>
                      <a:headEnd type="none" w="med" len="med"/>
                      <a:tailEnd type="none" w="med" len="med"/>
                    </a:lnR>
                    <a:lnT w="3175" cap="flat" cmpd="sng" algn="ctr">
                      <a:solidFill>
                        <a:srgbClr val="74707E"/>
                      </a:solidFill>
                      <a:prstDash val="solid"/>
                      <a:round/>
                      <a:headEnd type="none" w="med" len="med"/>
                      <a:tailEnd type="none" w="med" len="med"/>
                    </a:lnT>
                    <a:lnB w="3175" cap="flat" cmpd="sng" algn="ctr">
                      <a:solidFill>
                        <a:srgbClr val="74707E"/>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dirty="0">
                          <a:ln>
                            <a:noFill/>
                          </a:ln>
                          <a:solidFill>
                            <a:prstClr val="black"/>
                          </a:solidFill>
                          <a:effectLst/>
                          <a:uLnTx/>
                          <a:uFillTx/>
                          <a:latin typeface="Askan"/>
                          <a:ea typeface="+mn-ea"/>
                          <a:cs typeface="+mn-cs"/>
                        </a:rPr>
                        <a:t>64</a:t>
                      </a:r>
                      <a:endParaRPr kumimoji="0" lang="en-US" sz="1400" b="0" i="0" u="none" strike="noStrike" kern="1200" cap="none" spc="0" normalizeH="0" baseline="0" noProof="0" dirty="0">
                        <a:ln>
                          <a:noFill/>
                        </a:ln>
                        <a:solidFill>
                          <a:prstClr val="black"/>
                        </a:solidFill>
                        <a:effectLst/>
                        <a:uLnTx/>
                        <a:uFillTx/>
                        <a:latin typeface="Askan"/>
                        <a:ea typeface="+mn-ea"/>
                        <a:cs typeface="+mn-cs"/>
                      </a:endParaRPr>
                    </a:p>
                  </a:txBody>
                  <a:tcPr anchor="ctr">
                    <a:lnL w="3175" cap="flat" cmpd="sng" algn="ctr">
                      <a:solidFill>
                        <a:srgbClr val="74707E"/>
                      </a:solidFill>
                      <a:prstDash val="solid"/>
                      <a:round/>
                      <a:headEnd type="none" w="med" len="med"/>
                      <a:tailEnd type="none" w="med" len="med"/>
                    </a:lnL>
                    <a:lnR w="3175" cap="flat" cmpd="sng" algn="ctr">
                      <a:solidFill>
                        <a:srgbClr val="74707E"/>
                      </a:solidFill>
                      <a:prstDash val="solid"/>
                      <a:round/>
                      <a:headEnd type="none" w="med" len="med"/>
                      <a:tailEnd type="none" w="med" len="med"/>
                    </a:lnR>
                    <a:lnT w="3175" cap="flat" cmpd="sng" algn="ctr">
                      <a:solidFill>
                        <a:srgbClr val="74707E"/>
                      </a:solidFill>
                      <a:prstDash val="solid"/>
                      <a:round/>
                      <a:headEnd type="none" w="med" len="med"/>
                      <a:tailEnd type="none" w="med" len="med"/>
                    </a:lnT>
                    <a:lnB w="3175" cap="flat" cmpd="sng" algn="ctr">
                      <a:solidFill>
                        <a:srgbClr val="74707E"/>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83678529"/>
                  </a:ext>
                </a:extLst>
              </a:tr>
              <a:tr h="459901">
                <a:tc>
                  <a:txBody>
                    <a:bodyPr/>
                    <a:lstStyle/>
                    <a:p>
                      <a:pPr algn="l"/>
                      <a:r>
                        <a:rPr lang="de-DE" sz="1400" b="1" dirty="0">
                          <a:solidFill>
                            <a:schemeClr val="tx1"/>
                          </a:solidFill>
                          <a:latin typeface="Askan"/>
                        </a:rPr>
                        <a:t>Epochenanzahl</a:t>
                      </a:r>
                      <a:endParaRPr lang="en-US" sz="1400" b="1" dirty="0">
                        <a:solidFill>
                          <a:schemeClr val="tx1"/>
                        </a:solidFill>
                        <a:latin typeface="Askan"/>
                      </a:endParaRPr>
                    </a:p>
                  </a:txBody>
                  <a:tcPr anchor="ctr">
                    <a:lnL w="3175" cap="flat" cmpd="sng" algn="ctr">
                      <a:solidFill>
                        <a:srgbClr val="74707E"/>
                      </a:solidFill>
                      <a:prstDash val="solid"/>
                      <a:round/>
                      <a:headEnd type="none" w="med" len="med"/>
                      <a:tailEnd type="none" w="med" len="med"/>
                    </a:lnL>
                    <a:lnR w="3175" cap="flat" cmpd="sng" algn="ctr">
                      <a:solidFill>
                        <a:srgbClr val="74707E"/>
                      </a:solidFill>
                      <a:prstDash val="solid"/>
                      <a:round/>
                      <a:headEnd type="none" w="med" len="med"/>
                      <a:tailEnd type="none" w="med" len="med"/>
                    </a:lnR>
                    <a:lnT w="3175" cap="flat" cmpd="sng" algn="ctr">
                      <a:solidFill>
                        <a:srgbClr val="74707E"/>
                      </a:solidFill>
                      <a:prstDash val="solid"/>
                      <a:round/>
                      <a:headEnd type="none" w="med" len="med"/>
                      <a:tailEnd type="none" w="med" len="med"/>
                    </a:lnT>
                    <a:lnB w="3175" cap="flat" cmpd="sng" algn="ctr">
                      <a:solidFill>
                        <a:srgbClr val="74707E"/>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dirty="0">
                          <a:ln>
                            <a:noFill/>
                          </a:ln>
                          <a:solidFill>
                            <a:prstClr val="black"/>
                          </a:solidFill>
                          <a:effectLst/>
                          <a:uLnTx/>
                          <a:uFillTx/>
                          <a:latin typeface="Askan"/>
                          <a:ea typeface="+mn-ea"/>
                          <a:cs typeface="+mn-cs"/>
                        </a:rPr>
                        <a:t>50</a:t>
                      </a:r>
                      <a:endParaRPr kumimoji="0" lang="en-US" sz="1400" b="0" i="0" u="none" strike="noStrike" kern="1200" cap="none" spc="0" normalizeH="0" baseline="0" noProof="0" dirty="0">
                        <a:ln>
                          <a:noFill/>
                        </a:ln>
                        <a:solidFill>
                          <a:prstClr val="black"/>
                        </a:solidFill>
                        <a:effectLst/>
                        <a:uLnTx/>
                        <a:uFillTx/>
                        <a:latin typeface="Askan"/>
                        <a:ea typeface="+mn-ea"/>
                        <a:cs typeface="+mn-cs"/>
                      </a:endParaRPr>
                    </a:p>
                  </a:txBody>
                  <a:tcPr anchor="ctr">
                    <a:lnL w="3175" cap="flat" cmpd="sng" algn="ctr">
                      <a:solidFill>
                        <a:srgbClr val="74707E"/>
                      </a:solidFill>
                      <a:prstDash val="solid"/>
                      <a:round/>
                      <a:headEnd type="none" w="med" len="med"/>
                      <a:tailEnd type="none" w="med" len="med"/>
                    </a:lnL>
                    <a:lnR w="3175" cap="flat" cmpd="sng" algn="ctr">
                      <a:solidFill>
                        <a:srgbClr val="74707E"/>
                      </a:solidFill>
                      <a:prstDash val="solid"/>
                      <a:round/>
                      <a:headEnd type="none" w="med" len="med"/>
                      <a:tailEnd type="none" w="med" len="med"/>
                    </a:lnR>
                    <a:lnT w="3175" cap="flat" cmpd="sng" algn="ctr">
                      <a:solidFill>
                        <a:srgbClr val="74707E"/>
                      </a:solidFill>
                      <a:prstDash val="solid"/>
                      <a:round/>
                      <a:headEnd type="none" w="med" len="med"/>
                      <a:tailEnd type="none" w="med" len="med"/>
                    </a:lnT>
                    <a:lnB w="3175" cap="flat" cmpd="sng" algn="ctr">
                      <a:solidFill>
                        <a:srgbClr val="74707E"/>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00407061"/>
                  </a:ext>
                </a:extLst>
              </a:tr>
              <a:tr h="459901">
                <a:tc>
                  <a:txBody>
                    <a:bodyPr/>
                    <a:lstStyle/>
                    <a:p>
                      <a:pPr algn="l"/>
                      <a:r>
                        <a:rPr lang="de-DE" sz="1400" b="1" dirty="0">
                          <a:solidFill>
                            <a:schemeClr val="tx1"/>
                          </a:solidFill>
                          <a:latin typeface="Askan"/>
                        </a:rPr>
                        <a:t>Verlustfunktion</a:t>
                      </a:r>
                      <a:endParaRPr lang="en-US" sz="1400" b="1" dirty="0">
                        <a:solidFill>
                          <a:schemeClr val="tx1"/>
                        </a:solidFill>
                        <a:latin typeface="Askan"/>
                      </a:endParaRPr>
                    </a:p>
                  </a:txBody>
                  <a:tcPr anchor="ctr">
                    <a:lnL w="3175" cap="flat" cmpd="sng" algn="ctr">
                      <a:solidFill>
                        <a:srgbClr val="74707E"/>
                      </a:solidFill>
                      <a:prstDash val="solid"/>
                      <a:round/>
                      <a:headEnd type="none" w="med" len="med"/>
                      <a:tailEnd type="none" w="med" len="med"/>
                    </a:lnL>
                    <a:lnR w="3175" cap="flat" cmpd="sng" algn="ctr">
                      <a:solidFill>
                        <a:srgbClr val="74707E"/>
                      </a:solidFill>
                      <a:prstDash val="solid"/>
                      <a:round/>
                      <a:headEnd type="none" w="med" len="med"/>
                      <a:tailEnd type="none" w="med" len="med"/>
                    </a:lnR>
                    <a:lnT w="3175" cap="flat" cmpd="sng" algn="ctr">
                      <a:solidFill>
                        <a:srgbClr val="74707E"/>
                      </a:solidFill>
                      <a:prstDash val="solid"/>
                      <a:round/>
                      <a:headEnd type="none" w="med" len="med"/>
                      <a:tailEnd type="none" w="med" len="med"/>
                    </a:lnT>
                    <a:lnB w="3175" cap="flat" cmpd="sng" algn="ctr">
                      <a:solidFill>
                        <a:srgbClr val="74707E"/>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dirty="0">
                          <a:ln>
                            <a:noFill/>
                          </a:ln>
                          <a:solidFill>
                            <a:prstClr val="black"/>
                          </a:solidFill>
                          <a:effectLst/>
                          <a:uLnTx/>
                          <a:uFillTx/>
                          <a:latin typeface="Askan"/>
                          <a:ea typeface="+mn-ea"/>
                          <a:cs typeface="+mn-cs"/>
                        </a:rPr>
                        <a:t>Mean Squared Error (MSE)</a:t>
                      </a:r>
                      <a:endParaRPr kumimoji="0" lang="en-US" sz="1400" b="0" i="0" u="none" strike="noStrike" kern="1200" cap="none" spc="0" normalizeH="0" baseline="0" noProof="0" dirty="0">
                        <a:ln>
                          <a:noFill/>
                        </a:ln>
                        <a:solidFill>
                          <a:prstClr val="black"/>
                        </a:solidFill>
                        <a:effectLst/>
                        <a:uLnTx/>
                        <a:uFillTx/>
                        <a:latin typeface="Askan"/>
                        <a:ea typeface="+mn-ea"/>
                        <a:cs typeface="+mn-cs"/>
                      </a:endParaRPr>
                    </a:p>
                  </a:txBody>
                  <a:tcPr anchor="ctr">
                    <a:lnL w="3175" cap="flat" cmpd="sng" algn="ctr">
                      <a:solidFill>
                        <a:srgbClr val="74707E"/>
                      </a:solidFill>
                      <a:prstDash val="solid"/>
                      <a:round/>
                      <a:headEnd type="none" w="med" len="med"/>
                      <a:tailEnd type="none" w="med" len="med"/>
                    </a:lnL>
                    <a:lnR w="3175" cap="flat" cmpd="sng" algn="ctr">
                      <a:solidFill>
                        <a:srgbClr val="74707E"/>
                      </a:solidFill>
                      <a:prstDash val="solid"/>
                      <a:round/>
                      <a:headEnd type="none" w="med" len="med"/>
                      <a:tailEnd type="none" w="med" len="med"/>
                    </a:lnR>
                    <a:lnT w="3175" cap="flat" cmpd="sng" algn="ctr">
                      <a:solidFill>
                        <a:srgbClr val="74707E"/>
                      </a:solidFill>
                      <a:prstDash val="solid"/>
                      <a:round/>
                      <a:headEnd type="none" w="med" len="med"/>
                      <a:tailEnd type="none" w="med" len="med"/>
                    </a:lnT>
                    <a:lnB w="3175" cap="flat" cmpd="sng" algn="ctr">
                      <a:solidFill>
                        <a:srgbClr val="74707E"/>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77391765"/>
                  </a:ext>
                </a:extLst>
              </a:tr>
            </a:tbl>
          </a:graphicData>
        </a:graphic>
      </p:graphicFrame>
    </p:spTree>
    <p:extLst>
      <p:ext uri="{BB962C8B-B14F-4D97-AF65-F5344CB8AC3E}">
        <p14:creationId xmlns:p14="http://schemas.microsoft.com/office/powerpoint/2010/main" val="24605397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5194FE-F7CD-931A-8114-4BA56C624B6E}"/>
            </a:ext>
          </a:extLst>
        </p:cNvPr>
        <p:cNvGrpSpPr/>
        <p:nvPr/>
      </p:nvGrpSpPr>
      <p:grpSpPr>
        <a:xfrm>
          <a:off x="0" y="0"/>
          <a:ext cx="0" cy="0"/>
          <a:chOff x="0" y="0"/>
          <a:chExt cx="0" cy="0"/>
        </a:xfrm>
      </p:grpSpPr>
      <p:pic>
        <p:nvPicPr>
          <p:cNvPr id="10" name="Picture 9">
            <a:extLst>
              <a:ext uri="{FF2B5EF4-FFF2-40B4-BE49-F238E27FC236}">
                <a16:creationId xmlns:a16="http://schemas.microsoft.com/office/drawing/2014/main" id="{421105EB-1D5C-6A1A-4179-8B2E80C1C237}"/>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LineDrawing/>
                    </a14:imgEffect>
                  </a14:imgLayer>
                </a14:imgProps>
              </a:ext>
            </a:extLst>
          </a:blip>
          <a:srcRect l="9209"/>
          <a:stretch>
            <a:fillRect/>
          </a:stretch>
        </p:blipFill>
        <p:spPr>
          <a:xfrm>
            <a:off x="9706150" y="98579"/>
            <a:ext cx="10363758" cy="6622896"/>
          </a:xfrm>
          <a:custGeom>
            <a:avLst/>
            <a:gdLst>
              <a:gd name="connsiteX0" fmla="*/ 992328 w 9270443"/>
              <a:gd name="connsiteY0" fmla="*/ 0 h 5924220"/>
              <a:gd name="connsiteX1" fmla="*/ 9270443 w 9270443"/>
              <a:gd name="connsiteY1" fmla="*/ 0 h 5924220"/>
              <a:gd name="connsiteX2" fmla="*/ 9270443 w 9270443"/>
              <a:gd name="connsiteY2" fmla="*/ 5924220 h 5924220"/>
              <a:gd name="connsiteX3" fmla="*/ 0 w 9270443"/>
              <a:gd name="connsiteY3" fmla="*/ 5924220 h 5924220"/>
            </a:gdLst>
            <a:ahLst/>
            <a:cxnLst>
              <a:cxn ang="0">
                <a:pos x="connsiteX0" y="connsiteY0"/>
              </a:cxn>
              <a:cxn ang="0">
                <a:pos x="connsiteX1" y="connsiteY1"/>
              </a:cxn>
              <a:cxn ang="0">
                <a:pos x="connsiteX2" y="connsiteY2"/>
              </a:cxn>
              <a:cxn ang="0">
                <a:pos x="connsiteX3" y="connsiteY3"/>
              </a:cxn>
            </a:cxnLst>
            <a:rect l="l" t="t" r="r" b="b"/>
            <a:pathLst>
              <a:path w="9270443" h="5924220">
                <a:moveTo>
                  <a:pt x="992328" y="0"/>
                </a:moveTo>
                <a:lnTo>
                  <a:pt x="9270443" y="0"/>
                </a:lnTo>
                <a:lnTo>
                  <a:pt x="9270443" y="5924220"/>
                </a:lnTo>
                <a:lnTo>
                  <a:pt x="0" y="5924220"/>
                </a:lnTo>
                <a:close/>
              </a:path>
            </a:pathLst>
          </a:custGeom>
        </p:spPr>
      </p:pic>
      <p:sp>
        <p:nvSpPr>
          <p:cNvPr id="3" name="Inhaltsplatzhalter 2">
            <a:extLst>
              <a:ext uri="{FF2B5EF4-FFF2-40B4-BE49-F238E27FC236}">
                <a16:creationId xmlns:a16="http://schemas.microsoft.com/office/drawing/2014/main" id="{3147A0E6-C5FB-064A-EDD0-96D4B49D3DFB}"/>
              </a:ext>
            </a:extLst>
          </p:cNvPr>
          <p:cNvSpPr>
            <a:spLocks noGrp="1"/>
          </p:cNvSpPr>
          <p:nvPr>
            <p:ph idx="1"/>
          </p:nvPr>
        </p:nvSpPr>
        <p:spPr>
          <a:xfrm>
            <a:off x="1264920" y="2005012"/>
            <a:ext cx="10515600" cy="4351338"/>
          </a:xfrm>
        </p:spPr>
        <p:txBody>
          <a:bodyPr>
            <a:normAutofit/>
          </a:bodyPr>
          <a:lstStyle/>
          <a:p>
            <a:pPr marL="457200" lvl="1" indent="0">
              <a:lnSpc>
                <a:spcPct val="150000"/>
              </a:lnSpc>
              <a:buNone/>
            </a:pPr>
            <a:endParaRPr lang="de-DE" sz="1800" dirty="0">
              <a:latin typeface="Askan"/>
            </a:endParaRPr>
          </a:p>
          <a:p>
            <a:pPr>
              <a:lnSpc>
                <a:spcPct val="150000"/>
              </a:lnSpc>
            </a:pPr>
            <a:endParaRPr lang="de-DE" sz="2000" dirty="0">
              <a:latin typeface="Askan"/>
            </a:endParaRPr>
          </a:p>
          <a:p>
            <a:pPr>
              <a:lnSpc>
                <a:spcPct val="150000"/>
              </a:lnSpc>
            </a:pPr>
            <a:endParaRPr lang="de-DE" sz="2000" dirty="0">
              <a:latin typeface="Askan"/>
            </a:endParaRPr>
          </a:p>
        </p:txBody>
      </p:sp>
      <p:sp>
        <p:nvSpPr>
          <p:cNvPr id="4" name="Foliennummernplatzhalter 3">
            <a:extLst>
              <a:ext uri="{FF2B5EF4-FFF2-40B4-BE49-F238E27FC236}">
                <a16:creationId xmlns:a16="http://schemas.microsoft.com/office/drawing/2014/main" id="{A0AA63E6-DF7E-7BCB-C002-FC7DB50F3D3D}"/>
              </a:ext>
            </a:extLst>
          </p:cNvPr>
          <p:cNvSpPr>
            <a:spLocks noGrp="1"/>
          </p:cNvSpPr>
          <p:nvPr>
            <p:ph type="sldNum" sz="quarter" idx="12"/>
          </p:nvPr>
        </p:nvSpPr>
        <p:spPr/>
        <p:txBody>
          <a:bodyPr/>
          <a:lstStyle/>
          <a:p>
            <a:fld id="{B01D1D1E-D4F6-4C1C-B7C7-8D49125CABEB}" type="slidenum">
              <a:rPr lang="de-DE" sz="1000" smtClean="0">
                <a:latin typeface="Askan"/>
              </a:rPr>
              <a:t>12</a:t>
            </a:fld>
            <a:endParaRPr lang="de-DE" sz="1000" dirty="0">
              <a:latin typeface="Askan"/>
            </a:endParaRPr>
          </a:p>
        </p:txBody>
      </p:sp>
      <p:sp>
        <p:nvSpPr>
          <p:cNvPr id="5" name="Fußzeilenplatzhalter 4">
            <a:extLst>
              <a:ext uri="{FF2B5EF4-FFF2-40B4-BE49-F238E27FC236}">
                <a16:creationId xmlns:a16="http://schemas.microsoft.com/office/drawing/2014/main" id="{53ADF9D2-2D67-A52F-69A9-2E44D79EC669}"/>
              </a:ext>
            </a:extLst>
          </p:cNvPr>
          <p:cNvSpPr>
            <a:spLocks noGrp="1"/>
          </p:cNvSpPr>
          <p:nvPr>
            <p:ph type="ftr" sz="quarter" idx="11"/>
          </p:nvPr>
        </p:nvSpPr>
        <p:spPr/>
        <p:txBody>
          <a:bodyPr/>
          <a:lstStyle/>
          <a:p>
            <a:r>
              <a:rPr lang="de-DE" sz="1000" dirty="0">
                <a:latin typeface="Askan"/>
              </a:rPr>
              <a:t>FOM; DLS; Big-Data-Analyseprojekt; P. Hornig; A. Dutovic;</a:t>
            </a:r>
          </a:p>
        </p:txBody>
      </p:sp>
      <p:sp>
        <p:nvSpPr>
          <p:cNvPr id="6" name="Titel 1">
            <a:extLst>
              <a:ext uri="{FF2B5EF4-FFF2-40B4-BE49-F238E27FC236}">
                <a16:creationId xmlns:a16="http://schemas.microsoft.com/office/drawing/2014/main" id="{1380D8B6-F2B4-3A4B-70CE-C93D7A1DC609}"/>
              </a:ext>
            </a:extLst>
          </p:cNvPr>
          <p:cNvSpPr txBox="1">
            <a:spLocks/>
          </p:cNvSpPr>
          <p:nvPr/>
        </p:nvSpPr>
        <p:spPr>
          <a:xfrm>
            <a:off x="838200" y="-734568"/>
            <a:ext cx="9144000" cy="23876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b="1" dirty="0">
                <a:solidFill>
                  <a:srgbClr val="382B43"/>
                </a:solidFill>
                <a:latin typeface="Askan"/>
              </a:rPr>
              <a:t>Modelierung</a:t>
            </a:r>
          </a:p>
        </p:txBody>
      </p:sp>
      <p:sp>
        <p:nvSpPr>
          <p:cNvPr id="7" name="Rechteck: eine Ecke abgeschnitten 190">
            <a:extLst>
              <a:ext uri="{FF2B5EF4-FFF2-40B4-BE49-F238E27FC236}">
                <a16:creationId xmlns:a16="http://schemas.microsoft.com/office/drawing/2014/main" id="{840B8FE1-4BF5-2DBE-5AA9-BCFB60588255}"/>
              </a:ext>
            </a:extLst>
          </p:cNvPr>
          <p:cNvSpPr/>
          <p:nvPr/>
        </p:nvSpPr>
        <p:spPr>
          <a:xfrm rot="16200000">
            <a:off x="8401051" y="3219449"/>
            <a:ext cx="7010400" cy="571500"/>
          </a:xfrm>
          <a:custGeom>
            <a:avLst/>
            <a:gdLst>
              <a:gd name="connsiteX0" fmla="*/ 0 w 1428782"/>
              <a:gd name="connsiteY0" fmla="*/ 0 h 101694"/>
              <a:gd name="connsiteX1" fmla="*/ 1377935 w 1428782"/>
              <a:gd name="connsiteY1" fmla="*/ 0 h 101694"/>
              <a:gd name="connsiteX2" fmla="*/ 1428782 w 1428782"/>
              <a:gd name="connsiteY2" fmla="*/ 50847 h 101694"/>
              <a:gd name="connsiteX3" fmla="*/ 1428782 w 1428782"/>
              <a:gd name="connsiteY3" fmla="*/ 101694 h 101694"/>
              <a:gd name="connsiteX4" fmla="*/ 0 w 1428782"/>
              <a:gd name="connsiteY4" fmla="*/ 101694 h 101694"/>
              <a:gd name="connsiteX5" fmla="*/ 0 w 1428782"/>
              <a:gd name="connsiteY5" fmla="*/ 0 h 101694"/>
              <a:gd name="connsiteX0" fmla="*/ 0 w 1444259"/>
              <a:gd name="connsiteY0" fmla="*/ 0 h 135481"/>
              <a:gd name="connsiteX1" fmla="*/ 1393412 w 1444259"/>
              <a:gd name="connsiteY1" fmla="*/ 33787 h 135481"/>
              <a:gd name="connsiteX2" fmla="*/ 1444259 w 1444259"/>
              <a:gd name="connsiteY2" fmla="*/ 84634 h 135481"/>
              <a:gd name="connsiteX3" fmla="*/ 1444259 w 1444259"/>
              <a:gd name="connsiteY3" fmla="*/ 135481 h 135481"/>
              <a:gd name="connsiteX4" fmla="*/ 15477 w 1444259"/>
              <a:gd name="connsiteY4" fmla="*/ 135481 h 135481"/>
              <a:gd name="connsiteX5" fmla="*/ 0 w 1444259"/>
              <a:gd name="connsiteY5" fmla="*/ 0 h 135481"/>
              <a:gd name="connsiteX0" fmla="*/ 0 w 1444259"/>
              <a:gd name="connsiteY0" fmla="*/ 0 h 135481"/>
              <a:gd name="connsiteX1" fmla="*/ 1287954 w 1444259"/>
              <a:gd name="connsiteY1" fmla="*/ 29581 h 135481"/>
              <a:gd name="connsiteX2" fmla="*/ 1444259 w 1444259"/>
              <a:gd name="connsiteY2" fmla="*/ 84634 h 135481"/>
              <a:gd name="connsiteX3" fmla="*/ 1444259 w 1444259"/>
              <a:gd name="connsiteY3" fmla="*/ 135481 h 135481"/>
              <a:gd name="connsiteX4" fmla="*/ 15477 w 1444259"/>
              <a:gd name="connsiteY4" fmla="*/ 135481 h 135481"/>
              <a:gd name="connsiteX5" fmla="*/ 0 w 1444259"/>
              <a:gd name="connsiteY5" fmla="*/ 0 h 135481"/>
              <a:gd name="connsiteX0" fmla="*/ 0 w 1444259"/>
              <a:gd name="connsiteY0" fmla="*/ 0 h 135481"/>
              <a:gd name="connsiteX1" fmla="*/ 1287954 w 1444259"/>
              <a:gd name="connsiteY1" fmla="*/ 29581 h 135481"/>
              <a:gd name="connsiteX2" fmla="*/ 1442722 w 1444259"/>
              <a:gd name="connsiteY2" fmla="*/ 65646 h 135481"/>
              <a:gd name="connsiteX3" fmla="*/ 1444259 w 1444259"/>
              <a:gd name="connsiteY3" fmla="*/ 135481 h 135481"/>
              <a:gd name="connsiteX4" fmla="*/ 15477 w 1444259"/>
              <a:gd name="connsiteY4" fmla="*/ 135481 h 135481"/>
              <a:gd name="connsiteX5" fmla="*/ 0 w 1444259"/>
              <a:gd name="connsiteY5" fmla="*/ 0 h 135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4259" h="135481">
                <a:moveTo>
                  <a:pt x="0" y="0"/>
                </a:moveTo>
                <a:lnTo>
                  <a:pt x="1287954" y="29581"/>
                </a:lnTo>
                <a:lnTo>
                  <a:pt x="1442722" y="65646"/>
                </a:lnTo>
                <a:cubicBezTo>
                  <a:pt x="1443234" y="88924"/>
                  <a:pt x="1443747" y="112203"/>
                  <a:pt x="1444259" y="135481"/>
                </a:cubicBezTo>
                <a:lnTo>
                  <a:pt x="15477" y="135481"/>
                </a:lnTo>
                <a:lnTo>
                  <a:pt x="0" y="0"/>
                </a:lnTo>
                <a:close/>
              </a:path>
            </a:pathLst>
          </a:custGeom>
          <a:solidFill>
            <a:srgbClr val="A8E4B8">
              <a:alpha val="6784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8" name="Titel 1">
            <a:extLst>
              <a:ext uri="{FF2B5EF4-FFF2-40B4-BE49-F238E27FC236}">
                <a16:creationId xmlns:a16="http://schemas.microsoft.com/office/drawing/2014/main" id="{26DB69A0-9908-48C4-6128-4826A3344B96}"/>
              </a:ext>
            </a:extLst>
          </p:cNvPr>
          <p:cNvSpPr>
            <a:spLocks noGrp="1"/>
          </p:cNvSpPr>
          <p:nvPr>
            <p:ph type="title"/>
          </p:nvPr>
        </p:nvSpPr>
        <p:spPr>
          <a:xfrm>
            <a:off x="884476" y="699439"/>
            <a:ext cx="10515600" cy="1054099"/>
          </a:xfrm>
        </p:spPr>
        <p:txBody>
          <a:bodyPr anchor="t">
            <a:normAutofit/>
          </a:bodyPr>
          <a:lstStyle/>
          <a:p>
            <a:r>
              <a:rPr lang="de-DE" sz="1400" spc="300" dirty="0">
                <a:solidFill>
                  <a:srgbClr val="66D082"/>
                </a:solidFill>
                <a:latin typeface="Askan"/>
              </a:rPr>
              <a:t>Keras Hyperparameter Optimierung</a:t>
            </a:r>
          </a:p>
        </p:txBody>
      </p:sp>
      <p:sp>
        <p:nvSpPr>
          <p:cNvPr id="12" name="TextBox 11">
            <a:extLst>
              <a:ext uri="{FF2B5EF4-FFF2-40B4-BE49-F238E27FC236}">
                <a16:creationId xmlns:a16="http://schemas.microsoft.com/office/drawing/2014/main" id="{6B8136F1-AD49-79AB-A930-417441658AEB}"/>
              </a:ext>
            </a:extLst>
          </p:cNvPr>
          <p:cNvSpPr txBox="1"/>
          <p:nvPr/>
        </p:nvSpPr>
        <p:spPr>
          <a:xfrm>
            <a:off x="838200" y="1612935"/>
            <a:ext cx="10034080" cy="2031325"/>
          </a:xfrm>
          <a:prstGeom prst="rect">
            <a:avLst/>
          </a:prstGeom>
          <a:noFill/>
        </p:spPr>
        <p:txBody>
          <a:bodyPr wrap="square">
            <a:spAutoFit/>
          </a:bodyPr>
          <a:lstStyle/>
          <a:p>
            <a:pPr algn="l"/>
            <a:r>
              <a:rPr lang="en-US" sz="1800" b="0" i="0" u="none" strike="noStrike" baseline="0" dirty="0">
                <a:solidFill>
                  <a:srgbClr val="FF0000"/>
                </a:solidFill>
                <a:latin typeface="NimbusSanL-ReguItal"/>
              </a:rPr>
              <a:t>Li</a:t>
            </a:r>
            <a:r>
              <a:rPr lang="en-US" sz="1800" b="0" i="0" u="none" strike="noStrike" baseline="0" dirty="0">
                <a:solidFill>
                  <a:srgbClr val="FF0000"/>
                </a:solidFill>
                <a:latin typeface="NimbusSanL-Regu"/>
              </a:rPr>
              <a:t>, </a:t>
            </a:r>
            <a:r>
              <a:rPr lang="en-US" sz="1800" b="0" i="0" u="none" strike="noStrike" baseline="0" dirty="0">
                <a:solidFill>
                  <a:srgbClr val="FF0000"/>
                </a:solidFill>
                <a:latin typeface="NimbusSanL-ReguItal"/>
              </a:rPr>
              <a:t>Lisha</a:t>
            </a:r>
            <a:r>
              <a:rPr lang="en-US" sz="1800" b="0" i="0" u="none" strike="noStrike" baseline="0" dirty="0">
                <a:solidFill>
                  <a:srgbClr val="FF0000"/>
                </a:solidFill>
                <a:latin typeface="NimbusSanL-Regu"/>
              </a:rPr>
              <a:t>, </a:t>
            </a:r>
            <a:r>
              <a:rPr lang="en-US" sz="1800" b="0" i="0" u="none" strike="noStrike" baseline="0" dirty="0">
                <a:solidFill>
                  <a:srgbClr val="FF0000"/>
                </a:solidFill>
                <a:latin typeface="NimbusSanL-ReguItal"/>
              </a:rPr>
              <a:t>Jamieson</a:t>
            </a:r>
            <a:r>
              <a:rPr lang="en-US" sz="1800" b="0" i="0" u="none" strike="noStrike" baseline="0" dirty="0">
                <a:solidFill>
                  <a:srgbClr val="FF0000"/>
                </a:solidFill>
                <a:latin typeface="NimbusSanL-Regu"/>
              </a:rPr>
              <a:t>, </a:t>
            </a:r>
            <a:r>
              <a:rPr lang="en-US" sz="1800" b="0" i="0" u="none" strike="noStrike" baseline="0" dirty="0">
                <a:solidFill>
                  <a:srgbClr val="FF0000"/>
                </a:solidFill>
                <a:latin typeface="NimbusSanL-ReguItal"/>
              </a:rPr>
              <a:t>Kevin</a:t>
            </a:r>
            <a:r>
              <a:rPr lang="en-US" sz="1800" b="0" i="0" u="none" strike="noStrike" baseline="0" dirty="0">
                <a:solidFill>
                  <a:srgbClr val="FF0000"/>
                </a:solidFill>
                <a:latin typeface="NimbusSanL-Regu"/>
              </a:rPr>
              <a:t>, </a:t>
            </a:r>
            <a:r>
              <a:rPr lang="en-US" sz="1800" b="0" i="0" u="none" strike="noStrike" baseline="0" dirty="0">
                <a:solidFill>
                  <a:srgbClr val="FF0000"/>
                </a:solidFill>
                <a:latin typeface="NimbusSanL-ReguItal"/>
              </a:rPr>
              <a:t>DeSalvo</a:t>
            </a:r>
            <a:r>
              <a:rPr lang="en-US" sz="1800" b="0" i="0" u="none" strike="noStrike" baseline="0" dirty="0">
                <a:solidFill>
                  <a:srgbClr val="FF0000"/>
                </a:solidFill>
                <a:latin typeface="NimbusSanL-Regu"/>
              </a:rPr>
              <a:t>, </a:t>
            </a:r>
            <a:r>
              <a:rPr lang="en-US" sz="1800" b="0" i="0" u="none" strike="noStrike" baseline="0" dirty="0">
                <a:solidFill>
                  <a:srgbClr val="FF0000"/>
                </a:solidFill>
                <a:latin typeface="NimbusSanL-ReguItal"/>
              </a:rPr>
              <a:t>Giulia</a:t>
            </a:r>
            <a:r>
              <a:rPr lang="en-US" sz="1800" b="0" i="0" u="none" strike="noStrike" baseline="0" dirty="0">
                <a:solidFill>
                  <a:srgbClr val="FF0000"/>
                </a:solidFill>
                <a:latin typeface="NimbusSanL-Regu"/>
              </a:rPr>
              <a:t>, </a:t>
            </a:r>
            <a:r>
              <a:rPr lang="en-US" sz="1800" b="0" i="0" u="none" strike="noStrike" baseline="0" dirty="0" err="1">
                <a:solidFill>
                  <a:srgbClr val="FF0000"/>
                </a:solidFill>
                <a:latin typeface="NimbusSanL-ReguItal"/>
              </a:rPr>
              <a:t>Rostamizadeh</a:t>
            </a:r>
            <a:r>
              <a:rPr lang="en-US" sz="1800" b="0" i="0" u="none" strike="noStrike" baseline="0" dirty="0">
                <a:solidFill>
                  <a:srgbClr val="FF0000"/>
                </a:solidFill>
                <a:latin typeface="NimbusSanL-Regu"/>
              </a:rPr>
              <a:t>, </a:t>
            </a:r>
            <a:r>
              <a:rPr lang="en-US" sz="1800" b="0" i="0" u="none" strike="noStrike" baseline="0" dirty="0">
                <a:solidFill>
                  <a:srgbClr val="FF0000"/>
                </a:solidFill>
                <a:latin typeface="NimbusSanL-ReguItal"/>
              </a:rPr>
              <a:t>Afshin</a:t>
            </a:r>
            <a:r>
              <a:rPr lang="en-US" sz="1800" b="0" i="0" u="none" strike="noStrike" baseline="0" dirty="0">
                <a:solidFill>
                  <a:srgbClr val="FF0000"/>
                </a:solidFill>
                <a:latin typeface="NimbusSanL-Regu"/>
              </a:rPr>
              <a:t>, </a:t>
            </a:r>
            <a:r>
              <a:rPr lang="en-US" sz="1800" b="0" i="0" u="none" strike="noStrike" baseline="0" dirty="0">
                <a:solidFill>
                  <a:srgbClr val="FF0000"/>
                </a:solidFill>
                <a:latin typeface="NimbusSanL-ReguItal"/>
              </a:rPr>
              <a:t>Talwalkar</a:t>
            </a:r>
            <a:r>
              <a:rPr lang="en-US" sz="1800" b="0" i="0" u="none" strike="noStrike" baseline="0" dirty="0">
                <a:solidFill>
                  <a:srgbClr val="FF0000"/>
                </a:solidFill>
                <a:latin typeface="NimbusSanL-Regu"/>
              </a:rPr>
              <a:t>, </a:t>
            </a:r>
            <a:r>
              <a:rPr lang="en-US" sz="1800" b="0" i="0" u="none" strike="noStrike" baseline="0" dirty="0" err="1">
                <a:solidFill>
                  <a:srgbClr val="FF0000"/>
                </a:solidFill>
                <a:latin typeface="NimbusSanL-ReguItal"/>
              </a:rPr>
              <a:t>Ameet</a:t>
            </a:r>
            <a:endParaRPr lang="en-US" sz="1800" b="0" i="0" u="none" strike="noStrike" baseline="0" dirty="0">
              <a:solidFill>
                <a:srgbClr val="FF0000"/>
              </a:solidFill>
              <a:latin typeface="NimbusSanL-ReguItal"/>
            </a:endParaRPr>
          </a:p>
          <a:p>
            <a:pPr algn="l"/>
            <a:r>
              <a:rPr lang="en-US" sz="1800" b="0" i="0" u="none" strike="noStrike" baseline="0" dirty="0">
                <a:solidFill>
                  <a:srgbClr val="FF0000"/>
                </a:solidFill>
                <a:latin typeface="NimbusSanL-Regu"/>
              </a:rPr>
              <a:t>(2018): Hyperband: A Novel Bandit-Based Approach to Hyperparameter Optimization,</a:t>
            </a:r>
          </a:p>
          <a:p>
            <a:pPr algn="l"/>
            <a:r>
              <a:rPr lang="en-US" sz="1800" b="0" i="0" u="none" strike="noStrike" baseline="0" dirty="0">
                <a:solidFill>
                  <a:srgbClr val="FF0000"/>
                </a:solidFill>
                <a:latin typeface="NimbusSanL-Regu"/>
              </a:rPr>
              <a:t>Journal of Machine Learning Research, Volume 18, Pages 152, &lt;https://jmlr.org/</a:t>
            </a:r>
          </a:p>
          <a:p>
            <a:pPr algn="l"/>
            <a:r>
              <a:rPr lang="de-DE" sz="1800" b="0" i="0" u="none" strike="noStrike" baseline="0" dirty="0">
                <a:solidFill>
                  <a:srgbClr val="FF0000"/>
                </a:solidFill>
                <a:latin typeface="NimbusSanL-Regu"/>
              </a:rPr>
              <a:t>papers/v18/16-558.html&gt; (2018) [Zugriff: 2024-12-20]</a:t>
            </a:r>
          </a:p>
          <a:p>
            <a:pPr algn="l"/>
            <a:endParaRPr lang="de-DE" dirty="0">
              <a:solidFill>
                <a:srgbClr val="FF0000"/>
              </a:solidFill>
              <a:latin typeface="NimbusSanL-Regu"/>
            </a:endParaRPr>
          </a:p>
          <a:p>
            <a:pPr algn="l"/>
            <a:endParaRPr lang="de-DE" dirty="0">
              <a:solidFill>
                <a:srgbClr val="FF0000"/>
              </a:solidFill>
              <a:latin typeface="NimbusSanL-Regu"/>
            </a:endParaRPr>
          </a:p>
          <a:p>
            <a:pPr algn="l"/>
            <a:r>
              <a:rPr lang="de-DE" dirty="0">
                <a:solidFill>
                  <a:srgbClr val="FF0000"/>
                </a:solidFill>
                <a:latin typeface="NimbusSanL-Regu"/>
              </a:rPr>
              <a:t>Admir aktualiseren theory + graph, kernpunkte, code ausschnitt !</a:t>
            </a:r>
            <a:endParaRPr lang="en-US" dirty="0">
              <a:solidFill>
                <a:srgbClr val="FF0000"/>
              </a:solidFill>
            </a:endParaRPr>
          </a:p>
        </p:txBody>
      </p:sp>
    </p:spTree>
    <p:extLst>
      <p:ext uri="{BB962C8B-B14F-4D97-AF65-F5344CB8AC3E}">
        <p14:creationId xmlns:p14="http://schemas.microsoft.com/office/powerpoint/2010/main" val="27538086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E10488-82E5-DBC9-9E68-3767170969B7}"/>
            </a:ext>
          </a:extLst>
        </p:cNvPr>
        <p:cNvGrpSpPr/>
        <p:nvPr/>
      </p:nvGrpSpPr>
      <p:grpSpPr>
        <a:xfrm>
          <a:off x="0" y="0"/>
          <a:ext cx="0" cy="0"/>
          <a:chOff x="0" y="0"/>
          <a:chExt cx="0" cy="0"/>
        </a:xfrm>
      </p:grpSpPr>
      <p:pic>
        <p:nvPicPr>
          <p:cNvPr id="10" name="Picture 9">
            <a:extLst>
              <a:ext uri="{FF2B5EF4-FFF2-40B4-BE49-F238E27FC236}">
                <a16:creationId xmlns:a16="http://schemas.microsoft.com/office/drawing/2014/main" id="{6570EA6A-D0EF-F6DF-86E2-7853007A8D69}"/>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LineDrawing/>
                    </a14:imgEffect>
                  </a14:imgLayer>
                </a14:imgProps>
              </a:ext>
            </a:extLst>
          </a:blip>
          <a:srcRect l="9209"/>
          <a:stretch>
            <a:fillRect/>
          </a:stretch>
        </p:blipFill>
        <p:spPr>
          <a:xfrm>
            <a:off x="9706150" y="98579"/>
            <a:ext cx="10363758" cy="6622896"/>
          </a:xfrm>
          <a:custGeom>
            <a:avLst/>
            <a:gdLst>
              <a:gd name="connsiteX0" fmla="*/ 992328 w 9270443"/>
              <a:gd name="connsiteY0" fmla="*/ 0 h 5924220"/>
              <a:gd name="connsiteX1" fmla="*/ 9270443 w 9270443"/>
              <a:gd name="connsiteY1" fmla="*/ 0 h 5924220"/>
              <a:gd name="connsiteX2" fmla="*/ 9270443 w 9270443"/>
              <a:gd name="connsiteY2" fmla="*/ 5924220 h 5924220"/>
              <a:gd name="connsiteX3" fmla="*/ 0 w 9270443"/>
              <a:gd name="connsiteY3" fmla="*/ 5924220 h 5924220"/>
            </a:gdLst>
            <a:ahLst/>
            <a:cxnLst>
              <a:cxn ang="0">
                <a:pos x="connsiteX0" y="connsiteY0"/>
              </a:cxn>
              <a:cxn ang="0">
                <a:pos x="connsiteX1" y="connsiteY1"/>
              </a:cxn>
              <a:cxn ang="0">
                <a:pos x="connsiteX2" y="connsiteY2"/>
              </a:cxn>
              <a:cxn ang="0">
                <a:pos x="connsiteX3" y="connsiteY3"/>
              </a:cxn>
            </a:cxnLst>
            <a:rect l="l" t="t" r="r" b="b"/>
            <a:pathLst>
              <a:path w="9270443" h="5924220">
                <a:moveTo>
                  <a:pt x="992328" y="0"/>
                </a:moveTo>
                <a:lnTo>
                  <a:pt x="9270443" y="0"/>
                </a:lnTo>
                <a:lnTo>
                  <a:pt x="9270443" y="5924220"/>
                </a:lnTo>
                <a:lnTo>
                  <a:pt x="0" y="5924220"/>
                </a:lnTo>
                <a:close/>
              </a:path>
            </a:pathLst>
          </a:custGeom>
        </p:spPr>
      </p:pic>
      <p:sp>
        <p:nvSpPr>
          <p:cNvPr id="3" name="Inhaltsplatzhalter 2">
            <a:extLst>
              <a:ext uri="{FF2B5EF4-FFF2-40B4-BE49-F238E27FC236}">
                <a16:creationId xmlns:a16="http://schemas.microsoft.com/office/drawing/2014/main" id="{002D5EE5-2523-86C1-FC73-F1696E0C9972}"/>
              </a:ext>
            </a:extLst>
          </p:cNvPr>
          <p:cNvSpPr>
            <a:spLocks noGrp="1"/>
          </p:cNvSpPr>
          <p:nvPr>
            <p:ph idx="1"/>
          </p:nvPr>
        </p:nvSpPr>
        <p:spPr>
          <a:xfrm>
            <a:off x="1264920" y="2005012"/>
            <a:ext cx="10515600" cy="4351338"/>
          </a:xfrm>
        </p:spPr>
        <p:txBody>
          <a:bodyPr>
            <a:normAutofit/>
          </a:bodyPr>
          <a:lstStyle/>
          <a:p>
            <a:pPr marL="457200" lvl="1" indent="0">
              <a:lnSpc>
                <a:spcPct val="150000"/>
              </a:lnSpc>
              <a:buNone/>
            </a:pPr>
            <a:endParaRPr lang="de-DE" sz="1800" dirty="0">
              <a:latin typeface="Askan"/>
            </a:endParaRPr>
          </a:p>
          <a:p>
            <a:pPr>
              <a:lnSpc>
                <a:spcPct val="150000"/>
              </a:lnSpc>
            </a:pPr>
            <a:endParaRPr lang="de-DE" sz="2000" dirty="0">
              <a:latin typeface="Askan"/>
            </a:endParaRPr>
          </a:p>
          <a:p>
            <a:pPr>
              <a:lnSpc>
                <a:spcPct val="150000"/>
              </a:lnSpc>
            </a:pPr>
            <a:endParaRPr lang="de-DE" sz="2000" dirty="0">
              <a:latin typeface="Askan"/>
            </a:endParaRPr>
          </a:p>
        </p:txBody>
      </p:sp>
      <p:sp>
        <p:nvSpPr>
          <p:cNvPr id="4" name="Foliennummernplatzhalter 3">
            <a:extLst>
              <a:ext uri="{FF2B5EF4-FFF2-40B4-BE49-F238E27FC236}">
                <a16:creationId xmlns:a16="http://schemas.microsoft.com/office/drawing/2014/main" id="{9256A08E-B286-EDAC-2E9D-0754B630F7FB}"/>
              </a:ext>
            </a:extLst>
          </p:cNvPr>
          <p:cNvSpPr>
            <a:spLocks noGrp="1"/>
          </p:cNvSpPr>
          <p:nvPr>
            <p:ph type="sldNum" sz="quarter" idx="12"/>
          </p:nvPr>
        </p:nvSpPr>
        <p:spPr/>
        <p:txBody>
          <a:bodyPr/>
          <a:lstStyle/>
          <a:p>
            <a:fld id="{B01D1D1E-D4F6-4C1C-B7C7-8D49125CABEB}" type="slidenum">
              <a:rPr lang="de-DE" sz="1000" smtClean="0">
                <a:latin typeface="Askan"/>
              </a:rPr>
              <a:t>13</a:t>
            </a:fld>
            <a:endParaRPr lang="de-DE" sz="1000" dirty="0">
              <a:latin typeface="Askan"/>
            </a:endParaRPr>
          </a:p>
        </p:txBody>
      </p:sp>
      <p:sp>
        <p:nvSpPr>
          <p:cNvPr id="5" name="Fußzeilenplatzhalter 4">
            <a:extLst>
              <a:ext uri="{FF2B5EF4-FFF2-40B4-BE49-F238E27FC236}">
                <a16:creationId xmlns:a16="http://schemas.microsoft.com/office/drawing/2014/main" id="{F01B6089-7CBD-12DA-E7DA-21BBAD5C9352}"/>
              </a:ext>
            </a:extLst>
          </p:cNvPr>
          <p:cNvSpPr>
            <a:spLocks noGrp="1"/>
          </p:cNvSpPr>
          <p:nvPr>
            <p:ph type="ftr" sz="quarter" idx="11"/>
          </p:nvPr>
        </p:nvSpPr>
        <p:spPr/>
        <p:txBody>
          <a:bodyPr/>
          <a:lstStyle/>
          <a:p>
            <a:r>
              <a:rPr lang="de-DE" sz="1000" dirty="0">
                <a:latin typeface="Askan"/>
              </a:rPr>
              <a:t>FOM; DLS; Big-Data-Analyseprojekt; P. Hornig; A. Dutovic;</a:t>
            </a:r>
          </a:p>
        </p:txBody>
      </p:sp>
      <p:sp>
        <p:nvSpPr>
          <p:cNvPr id="6" name="Titel 1">
            <a:extLst>
              <a:ext uri="{FF2B5EF4-FFF2-40B4-BE49-F238E27FC236}">
                <a16:creationId xmlns:a16="http://schemas.microsoft.com/office/drawing/2014/main" id="{AE44A3FB-0F87-FAC0-2F50-30E462A1DB88}"/>
              </a:ext>
            </a:extLst>
          </p:cNvPr>
          <p:cNvSpPr txBox="1">
            <a:spLocks/>
          </p:cNvSpPr>
          <p:nvPr/>
        </p:nvSpPr>
        <p:spPr>
          <a:xfrm>
            <a:off x="838200" y="-734568"/>
            <a:ext cx="9144000" cy="23876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b="1" dirty="0">
                <a:solidFill>
                  <a:srgbClr val="382B43"/>
                </a:solidFill>
                <a:latin typeface="Askan"/>
              </a:rPr>
              <a:t>Modelierung</a:t>
            </a:r>
          </a:p>
        </p:txBody>
      </p:sp>
      <p:sp>
        <p:nvSpPr>
          <p:cNvPr id="7" name="Rechteck: eine Ecke abgeschnitten 190">
            <a:extLst>
              <a:ext uri="{FF2B5EF4-FFF2-40B4-BE49-F238E27FC236}">
                <a16:creationId xmlns:a16="http://schemas.microsoft.com/office/drawing/2014/main" id="{80003185-3816-DD13-7D13-EF48A384A2F2}"/>
              </a:ext>
            </a:extLst>
          </p:cNvPr>
          <p:cNvSpPr/>
          <p:nvPr/>
        </p:nvSpPr>
        <p:spPr>
          <a:xfrm rot="16200000">
            <a:off x="8401051" y="3219449"/>
            <a:ext cx="7010400" cy="571500"/>
          </a:xfrm>
          <a:custGeom>
            <a:avLst/>
            <a:gdLst>
              <a:gd name="connsiteX0" fmla="*/ 0 w 1428782"/>
              <a:gd name="connsiteY0" fmla="*/ 0 h 101694"/>
              <a:gd name="connsiteX1" fmla="*/ 1377935 w 1428782"/>
              <a:gd name="connsiteY1" fmla="*/ 0 h 101694"/>
              <a:gd name="connsiteX2" fmla="*/ 1428782 w 1428782"/>
              <a:gd name="connsiteY2" fmla="*/ 50847 h 101694"/>
              <a:gd name="connsiteX3" fmla="*/ 1428782 w 1428782"/>
              <a:gd name="connsiteY3" fmla="*/ 101694 h 101694"/>
              <a:gd name="connsiteX4" fmla="*/ 0 w 1428782"/>
              <a:gd name="connsiteY4" fmla="*/ 101694 h 101694"/>
              <a:gd name="connsiteX5" fmla="*/ 0 w 1428782"/>
              <a:gd name="connsiteY5" fmla="*/ 0 h 101694"/>
              <a:gd name="connsiteX0" fmla="*/ 0 w 1444259"/>
              <a:gd name="connsiteY0" fmla="*/ 0 h 135481"/>
              <a:gd name="connsiteX1" fmla="*/ 1393412 w 1444259"/>
              <a:gd name="connsiteY1" fmla="*/ 33787 h 135481"/>
              <a:gd name="connsiteX2" fmla="*/ 1444259 w 1444259"/>
              <a:gd name="connsiteY2" fmla="*/ 84634 h 135481"/>
              <a:gd name="connsiteX3" fmla="*/ 1444259 w 1444259"/>
              <a:gd name="connsiteY3" fmla="*/ 135481 h 135481"/>
              <a:gd name="connsiteX4" fmla="*/ 15477 w 1444259"/>
              <a:gd name="connsiteY4" fmla="*/ 135481 h 135481"/>
              <a:gd name="connsiteX5" fmla="*/ 0 w 1444259"/>
              <a:gd name="connsiteY5" fmla="*/ 0 h 135481"/>
              <a:gd name="connsiteX0" fmla="*/ 0 w 1444259"/>
              <a:gd name="connsiteY0" fmla="*/ 0 h 135481"/>
              <a:gd name="connsiteX1" fmla="*/ 1287954 w 1444259"/>
              <a:gd name="connsiteY1" fmla="*/ 29581 h 135481"/>
              <a:gd name="connsiteX2" fmla="*/ 1444259 w 1444259"/>
              <a:gd name="connsiteY2" fmla="*/ 84634 h 135481"/>
              <a:gd name="connsiteX3" fmla="*/ 1444259 w 1444259"/>
              <a:gd name="connsiteY3" fmla="*/ 135481 h 135481"/>
              <a:gd name="connsiteX4" fmla="*/ 15477 w 1444259"/>
              <a:gd name="connsiteY4" fmla="*/ 135481 h 135481"/>
              <a:gd name="connsiteX5" fmla="*/ 0 w 1444259"/>
              <a:gd name="connsiteY5" fmla="*/ 0 h 135481"/>
              <a:gd name="connsiteX0" fmla="*/ 0 w 1444259"/>
              <a:gd name="connsiteY0" fmla="*/ 0 h 135481"/>
              <a:gd name="connsiteX1" fmla="*/ 1287954 w 1444259"/>
              <a:gd name="connsiteY1" fmla="*/ 29581 h 135481"/>
              <a:gd name="connsiteX2" fmla="*/ 1442722 w 1444259"/>
              <a:gd name="connsiteY2" fmla="*/ 65646 h 135481"/>
              <a:gd name="connsiteX3" fmla="*/ 1444259 w 1444259"/>
              <a:gd name="connsiteY3" fmla="*/ 135481 h 135481"/>
              <a:gd name="connsiteX4" fmla="*/ 15477 w 1444259"/>
              <a:gd name="connsiteY4" fmla="*/ 135481 h 135481"/>
              <a:gd name="connsiteX5" fmla="*/ 0 w 1444259"/>
              <a:gd name="connsiteY5" fmla="*/ 0 h 135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4259" h="135481">
                <a:moveTo>
                  <a:pt x="0" y="0"/>
                </a:moveTo>
                <a:lnTo>
                  <a:pt x="1287954" y="29581"/>
                </a:lnTo>
                <a:lnTo>
                  <a:pt x="1442722" y="65646"/>
                </a:lnTo>
                <a:cubicBezTo>
                  <a:pt x="1443234" y="88924"/>
                  <a:pt x="1443747" y="112203"/>
                  <a:pt x="1444259" y="135481"/>
                </a:cubicBezTo>
                <a:lnTo>
                  <a:pt x="15477" y="135481"/>
                </a:lnTo>
                <a:lnTo>
                  <a:pt x="0" y="0"/>
                </a:lnTo>
                <a:close/>
              </a:path>
            </a:pathLst>
          </a:custGeom>
          <a:solidFill>
            <a:srgbClr val="A8E4B8">
              <a:alpha val="6784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pic>
        <p:nvPicPr>
          <p:cNvPr id="11" name="Picture 2">
            <a:extLst>
              <a:ext uri="{FF2B5EF4-FFF2-40B4-BE49-F238E27FC236}">
                <a16:creationId xmlns:a16="http://schemas.microsoft.com/office/drawing/2014/main" id="{FA8E89AF-A8B4-18C7-486F-F1E99A224D3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76235" y="1009488"/>
            <a:ext cx="4159096" cy="4839024"/>
          </a:xfrm>
          <a:prstGeom prst="rect">
            <a:avLst/>
          </a:prstGeom>
          <a:noFill/>
          <a:extLst>
            <a:ext uri="{909E8E84-426E-40DD-AFC4-6F175D3DCCD1}">
              <a14:hiddenFill xmlns:a14="http://schemas.microsoft.com/office/drawing/2010/main">
                <a:solidFill>
                  <a:srgbClr val="FFFFFF"/>
                </a:solidFill>
              </a14:hiddenFill>
            </a:ext>
          </a:extLst>
        </p:spPr>
      </p:pic>
      <p:sp>
        <p:nvSpPr>
          <p:cNvPr id="12" name="Titel 1">
            <a:extLst>
              <a:ext uri="{FF2B5EF4-FFF2-40B4-BE49-F238E27FC236}">
                <a16:creationId xmlns:a16="http://schemas.microsoft.com/office/drawing/2014/main" id="{9980E847-B0E9-5B02-F2F0-DA226F41653C}"/>
              </a:ext>
            </a:extLst>
          </p:cNvPr>
          <p:cNvSpPr>
            <a:spLocks noGrp="1"/>
          </p:cNvSpPr>
          <p:nvPr>
            <p:ph type="title"/>
          </p:nvPr>
        </p:nvSpPr>
        <p:spPr>
          <a:xfrm>
            <a:off x="884476" y="699439"/>
            <a:ext cx="10515600" cy="1054099"/>
          </a:xfrm>
        </p:spPr>
        <p:txBody>
          <a:bodyPr anchor="t">
            <a:normAutofit/>
          </a:bodyPr>
          <a:lstStyle/>
          <a:p>
            <a:r>
              <a:rPr lang="de-DE" sz="1400" spc="300" dirty="0">
                <a:solidFill>
                  <a:srgbClr val="66D082"/>
                </a:solidFill>
                <a:latin typeface="Askan"/>
              </a:rPr>
              <a:t>Basismodel</a:t>
            </a:r>
          </a:p>
        </p:txBody>
      </p:sp>
      <p:sp>
        <p:nvSpPr>
          <p:cNvPr id="16" name="Inhaltsplatzhalter 49">
            <a:extLst>
              <a:ext uri="{FF2B5EF4-FFF2-40B4-BE49-F238E27FC236}">
                <a16:creationId xmlns:a16="http://schemas.microsoft.com/office/drawing/2014/main" id="{7AE3E8FF-D8C8-E869-8362-7B3FA9689641}"/>
              </a:ext>
            </a:extLst>
          </p:cNvPr>
          <p:cNvSpPr txBox="1">
            <a:spLocks/>
          </p:cNvSpPr>
          <p:nvPr/>
        </p:nvSpPr>
        <p:spPr>
          <a:xfrm>
            <a:off x="-29924" y="1009488"/>
            <a:ext cx="12344400" cy="571198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85800" indent="0">
              <a:lnSpc>
                <a:spcPct val="100000"/>
              </a:lnSpc>
              <a:spcBef>
                <a:spcPts val="600"/>
              </a:spcBef>
              <a:buClr>
                <a:srgbClr val="66D082"/>
              </a:buClr>
              <a:buSzPct val="110000"/>
              <a:buNone/>
            </a:pPr>
            <a:endParaRPr lang="en-US" sz="1400" dirty="0">
              <a:latin typeface="Askan"/>
            </a:endParaRPr>
          </a:p>
          <a:p>
            <a:pPr marL="914400" indent="0">
              <a:lnSpc>
                <a:spcPct val="100000"/>
              </a:lnSpc>
              <a:spcBef>
                <a:spcPts val="600"/>
              </a:spcBef>
              <a:buClr>
                <a:srgbClr val="66D082"/>
              </a:buClr>
              <a:buSzPct val="110000"/>
              <a:buFont typeface="Arial" panose="020B0604020202020204" pitchFamily="34" charset="0"/>
              <a:buNone/>
            </a:pPr>
            <a:r>
              <a:rPr lang="en-US" sz="1400" b="1" dirty="0" err="1">
                <a:latin typeface="Askan"/>
              </a:rPr>
              <a:t>Architektur</a:t>
            </a:r>
            <a:endParaRPr lang="en-US" sz="1400" b="1" dirty="0">
              <a:latin typeface="Askan"/>
            </a:endParaRPr>
          </a:p>
          <a:p>
            <a:pPr marL="914400">
              <a:lnSpc>
                <a:spcPct val="100000"/>
              </a:lnSpc>
              <a:spcBef>
                <a:spcPts val="600"/>
              </a:spcBef>
              <a:buClr>
                <a:srgbClr val="66D082"/>
              </a:buClr>
              <a:buSzPct val="110000"/>
              <a:buFontTx/>
              <a:buChar char="◙"/>
            </a:pPr>
            <a:r>
              <a:rPr lang="en-US" sz="1400" i="1" dirty="0">
                <a:latin typeface="Askan"/>
              </a:rPr>
              <a:t>Input: “Closing Price” der </a:t>
            </a:r>
            <a:r>
              <a:rPr lang="en-US" sz="1400" i="1" dirty="0" err="1">
                <a:latin typeface="Askan"/>
              </a:rPr>
              <a:t>letzten</a:t>
            </a:r>
            <a:r>
              <a:rPr lang="en-US" sz="1400" i="1" dirty="0">
                <a:latin typeface="Askan"/>
              </a:rPr>
              <a:t> 30 Tage</a:t>
            </a:r>
          </a:p>
          <a:p>
            <a:pPr marL="914400">
              <a:lnSpc>
                <a:spcPct val="100000"/>
              </a:lnSpc>
              <a:spcBef>
                <a:spcPts val="600"/>
              </a:spcBef>
              <a:buClr>
                <a:srgbClr val="66D082"/>
              </a:buClr>
              <a:buSzPct val="110000"/>
              <a:buFontTx/>
              <a:buChar char="◙"/>
            </a:pPr>
            <a:r>
              <a:rPr lang="en-US" sz="1400" dirty="0">
                <a:latin typeface="Askan"/>
              </a:rPr>
              <a:t>2 LSTM-</a:t>
            </a:r>
            <a:r>
              <a:rPr lang="en-US" sz="1400" dirty="0" err="1">
                <a:latin typeface="Askan"/>
              </a:rPr>
              <a:t>Schichten</a:t>
            </a:r>
            <a:r>
              <a:rPr lang="en-US" sz="1400" dirty="0">
                <a:latin typeface="Askan"/>
              </a:rPr>
              <a:t> </a:t>
            </a:r>
            <a:r>
              <a:rPr lang="en-US" sz="1400" dirty="0" err="1">
                <a:latin typeface="Askan"/>
              </a:rPr>
              <a:t>zur</a:t>
            </a:r>
            <a:r>
              <a:rPr lang="en-US" sz="1400" dirty="0">
                <a:latin typeface="Askan"/>
              </a:rPr>
              <a:t> </a:t>
            </a:r>
            <a:r>
              <a:rPr lang="en-US" sz="1400" dirty="0" err="1">
                <a:latin typeface="Askan"/>
              </a:rPr>
              <a:t>Modellierung</a:t>
            </a:r>
            <a:r>
              <a:rPr lang="en-US" sz="1400" dirty="0">
                <a:latin typeface="Askan"/>
              </a:rPr>
              <a:t> der </a:t>
            </a:r>
            <a:r>
              <a:rPr lang="en-US" sz="1400" dirty="0" err="1">
                <a:latin typeface="Askan"/>
              </a:rPr>
              <a:t>Zeitreihendaten</a:t>
            </a:r>
            <a:endParaRPr lang="en-US" sz="1400" dirty="0">
              <a:latin typeface="Askan"/>
            </a:endParaRPr>
          </a:p>
          <a:p>
            <a:pPr marL="914400">
              <a:lnSpc>
                <a:spcPct val="100000"/>
              </a:lnSpc>
              <a:spcBef>
                <a:spcPts val="600"/>
              </a:spcBef>
              <a:buClr>
                <a:srgbClr val="66D082"/>
              </a:buClr>
              <a:buSzPct val="110000"/>
              <a:buFontTx/>
              <a:buChar char="◙"/>
            </a:pPr>
            <a:r>
              <a:rPr lang="en-US" sz="1400" dirty="0">
                <a:latin typeface="Askan"/>
              </a:rPr>
              <a:t>Dropout-</a:t>
            </a:r>
            <a:r>
              <a:rPr lang="en-US" sz="1400" dirty="0" err="1">
                <a:latin typeface="Askan"/>
              </a:rPr>
              <a:t>Einheiten</a:t>
            </a:r>
            <a:r>
              <a:rPr lang="en-US" sz="1400" dirty="0">
                <a:latin typeface="Askan"/>
              </a:rPr>
              <a:t> </a:t>
            </a:r>
            <a:r>
              <a:rPr lang="en-US" sz="1400" dirty="0" err="1">
                <a:latin typeface="Askan"/>
              </a:rPr>
              <a:t>zur</a:t>
            </a:r>
            <a:r>
              <a:rPr lang="en-US" sz="1400" dirty="0">
                <a:latin typeface="Askan"/>
              </a:rPr>
              <a:t> </a:t>
            </a:r>
            <a:r>
              <a:rPr lang="en-US" sz="1400" dirty="0" err="1">
                <a:latin typeface="Askan"/>
              </a:rPr>
              <a:t>Verbesserung</a:t>
            </a:r>
            <a:r>
              <a:rPr lang="en-US" sz="1400" dirty="0">
                <a:latin typeface="Askan"/>
              </a:rPr>
              <a:t> der </a:t>
            </a:r>
            <a:r>
              <a:rPr lang="en-US" sz="1400" dirty="0" err="1">
                <a:latin typeface="Askan"/>
              </a:rPr>
              <a:t>Generalisierbarkeit</a:t>
            </a:r>
            <a:endParaRPr lang="en-US" sz="1400" dirty="0">
              <a:latin typeface="Askan"/>
            </a:endParaRPr>
          </a:p>
          <a:p>
            <a:pPr marL="914400">
              <a:lnSpc>
                <a:spcPct val="100000"/>
              </a:lnSpc>
              <a:spcBef>
                <a:spcPts val="600"/>
              </a:spcBef>
              <a:buClr>
                <a:srgbClr val="66D082"/>
              </a:buClr>
              <a:buSzPct val="110000"/>
              <a:buFontTx/>
              <a:buChar char="◙"/>
            </a:pPr>
            <a:r>
              <a:rPr lang="en-US" sz="1400" dirty="0">
                <a:latin typeface="Askan"/>
              </a:rPr>
              <a:t>Dense-</a:t>
            </a:r>
            <a:r>
              <a:rPr lang="en-US" sz="1400" dirty="0" err="1">
                <a:latin typeface="Askan"/>
              </a:rPr>
              <a:t>Schicht</a:t>
            </a:r>
            <a:r>
              <a:rPr lang="en-US" sz="1400" dirty="0">
                <a:latin typeface="Askan"/>
              </a:rPr>
              <a:t> </a:t>
            </a:r>
            <a:r>
              <a:rPr lang="en-US" sz="1400" dirty="0" err="1">
                <a:latin typeface="Askan"/>
              </a:rPr>
              <a:t>mit</a:t>
            </a:r>
            <a:r>
              <a:rPr lang="en-US" sz="1400" dirty="0">
                <a:latin typeface="Askan"/>
              </a:rPr>
              <a:t> </a:t>
            </a:r>
            <a:r>
              <a:rPr lang="en-US" sz="1400" dirty="0" err="1">
                <a:latin typeface="Askan"/>
              </a:rPr>
              <a:t>ReLU-Aktivierungsfunktion</a:t>
            </a:r>
            <a:r>
              <a:rPr lang="en-US" sz="1400" dirty="0">
                <a:latin typeface="Askan"/>
              </a:rPr>
              <a:t> </a:t>
            </a:r>
            <a:r>
              <a:rPr lang="en-US" sz="1400" dirty="0" err="1">
                <a:latin typeface="Askan"/>
              </a:rPr>
              <a:t>zur</a:t>
            </a:r>
            <a:r>
              <a:rPr lang="en-US" sz="1400" dirty="0">
                <a:latin typeface="Askan"/>
              </a:rPr>
              <a:t> </a:t>
            </a:r>
            <a:r>
              <a:rPr lang="en-US" sz="1400" dirty="0" err="1">
                <a:latin typeface="Askan"/>
              </a:rPr>
              <a:t>Erhöhung</a:t>
            </a:r>
            <a:r>
              <a:rPr lang="en-US" sz="1400" dirty="0">
                <a:latin typeface="Askan"/>
              </a:rPr>
              <a:t> der </a:t>
            </a:r>
            <a:r>
              <a:rPr lang="en-US" sz="1400" dirty="0" err="1">
                <a:latin typeface="Askan"/>
              </a:rPr>
              <a:t>Komplexität</a:t>
            </a:r>
            <a:endParaRPr lang="en-US" sz="1400" dirty="0">
              <a:latin typeface="Askan"/>
            </a:endParaRPr>
          </a:p>
          <a:p>
            <a:pPr marL="914400">
              <a:lnSpc>
                <a:spcPct val="100000"/>
              </a:lnSpc>
              <a:spcBef>
                <a:spcPts val="600"/>
              </a:spcBef>
              <a:buClr>
                <a:srgbClr val="66D082"/>
              </a:buClr>
              <a:buSzPct val="110000"/>
              <a:buFontTx/>
              <a:buChar char="◙"/>
            </a:pPr>
            <a:r>
              <a:rPr lang="en-US" sz="1400" dirty="0" err="1">
                <a:latin typeface="Askan"/>
              </a:rPr>
              <a:t>Ausgabeschicht</a:t>
            </a:r>
            <a:r>
              <a:rPr lang="en-US" sz="1400" dirty="0">
                <a:latin typeface="Askan"/>
              </a:rPr>
              <a:t>: </a:t>
            </a:r>
            <a:r>
              <a:rPr lang="en-US" sz="1400" dirty="0" err="1">
                <a:latin typeface="Askan"/>
              </a:rPr>
              <a:t>Vorhersage</a:t>
            </a:r>
            <a:r>
              <a:rPr lang="en-US" sz="1400" dirty="0">
                <a:latin typeface="Askan"/>
              </a:rPr>
              <a:t> des </a:t>
            </a:r>
            <a:r>
              <a:rPr lang="en-US" sz="1400" dirty="0" err="1">
                <a:latin typeface="Askan"/>
              </a:rPr>
              <a:t>skalieren</a:t>
            </a:r>
            <a:r>
              <a:rPr lang="en-US" sz="1400" dirty="0">
                <a:latin typeface="Askan"/>
              </a:rPr>
              <a:t> </a:t>
            </a:r>
            <a:r>
              <a:rPr lang="en-US" sz="1400" dirty="0" err="1">
                <a:latin typeface="Askan"/>
              </a:rPr>
              <a:t>Schlusspreis</a:t>
            </a:r>
            <a:r>
              <a:rPr lang="en-US" sz="1400" dirty="0">
                <a:latin typeface="Askan"/>
              </a:rPr>
              <a:t> für den </a:t>
            </a:r>
            <a:r>
              <a:rPr lang="en-US" sz="1400" dirty="0" err="1">
                <a:latin typeface="Askan"/>
              </a:rPr>
              <a:t>Folgetag</a:t>
            </a:r>
            <a:endParaRPr lang="en-US" sz="1400" dirty="0">
              <a:latin typeface="Askan"/>
            </a:endParaRPr>
          </a:p>
          <a:p>
            <a:pPr marL="914400">
              <a:lnSpc>
                <a:spcPct val="100000"/>
              </a:lnSpc>
              <a:spcBef>
                <a:spcPts val="600"/>
              </a:spcBef>
              <a:buClr>
                <a:srgbClr val="66D082"/>
              </a:buClr>
              <a:buSzPct val="110000"/>
              <a:buFontTx/>
              <a:buChar char="◙"/>
            </a:pPr>
            <a:r>
              <a:rPr lang="en-US" sz="1400" b="1" dirty="0">
                <a:latin typeface="Askan"/>
              </a:rPr>
              <a:t>Experiment_1 (Exp1) “GOOG stock”</a:t>
            </a:r>
          </a:p>
          <a:p>
            <a:pPr marL="914400">
              <a:lnSpc>
                <a:spcPct val="100000"/>
              </a:lnSpc>
              <a:spcBef>
                <a:spcPts val="600"/>
              </a:spcBef>
              <a:buClr>
                <a:srgbClr val="66D082"/>
              </a:buClr>
              <a:buSzPct val="110000"/>
              <a:buFontTx/>
              <a:buChar char="◙"/>
            </a:pPr>
            <a:r>
              <a:rPr lang="en-US" sz="1400" b="1" dirty="0">
                <a:latin typeface="Askan"/>
              </a:rPr>
              <a:t>Experiment_2 (Exp2) “Technologie-</a:t>
            </a:r>
            <a:r>
              <a:rPr lang="en-US" sz="1400" b="1" dirty="0" err="1">
                <a:latin typeface="Askan"/>
              </a:rPr>
              <a:t>Aktien</a:t>
            </a:r>
            <a:r>
              <a:rPr lang="en-US" sz="1400" b="1" dirty="0">
                <a:latin typeface="Askan"/>
              </a:rPr>
              <a:t>-Pool”	</a:t>
            </a:r>
            <a:endParaRPr lang="de-DE" sz="1400" dirty="0">
              <a:latin typeface="Askan"/>
            </a:endParaRPr>
          </a:p>
        </p:txBody>
      </p:sp>
    </p:spTree>
    <p:extLst>
      <p:ext uri="{BB962C8B-B14F-4D97-AF65-F5344CB8AC3E}">
        <p14:creationId xmlns:p14="http://schemas.microsoft.com/office/powerpoint/2010/main" val="38869268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55ACF3-F29A-2DD2-B8C7-03C4F785E11B}"/>
            </a:ext>
          </a:extLst>
        </p:cNvPr>
        <p:cNvGrpSpPr/>
        <p:nvPr/>
      </p:nvGrpSpPr>
      <p:grpSpPr>
        <a:xfrm>
          <a:off x="0" y="0"/>
          <a:ext cx="0" cy="0"/>
          <a:chOff x="0" y="0"/>
          <a:chExt cx="0" cy="0"/>
        </a:xfrm>
      </p:grpSpPr>
      <p:pic>
        <p:nvPicPr>
          <p:cNvPr id="10" name="Picture 9">
            <a:extLst>
              <a:ext uri="{FF2B5EF4-FFF2-40B4-BE49-F238E27FC236}">
                <a16:creationId xmlns:a16="http://schemas.microsoft.com/office/drawing/2014/main" id="{5B899323-C807-D948-696D-1DCA794570B7}"/>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LineDrawing/>
                    </a14:imgEffect>
                  </a14:imgLayer>
                </a14:imgProps>
              </a:ext>
            </a:extLst>
          </a:blip>
          <a:srcRect l="9209"/>
          <a:stretch>
            <a:fillRect/>
          </a:stretch>
        </p:blipFill>
        <p:spPr>
          <a:xfrm>
            <a:off x="9706150" y="98579"/>
            <a:ext cx="10363758" cy="6622896"/>
          </a:xfrm>
          <a:custGeom>
            <a:avLst/>
            <a:gdLst>
              <a:gd name="connsiteX0" fmla="*/ 992328 w 9270443"/>
              <a:gd name="connsiteY0" fmla="*/ 0 h 5924220"/>
              <a:gd name="connsiteX1" fmla="*/ 9270443 w 9270443"/>
              <a:gd name="connsiteY1" fmla="*/ 0 h 5924220"/>
              <a:gd name="connsiteX2" fmla="*/ 9270443 w 9270443"/>
              <a:gd name="connsiteY2" fmla="*/ 5924220 h 5924220"/>
              <a:gd name="connsiteX3" fmla="*/ 0 w 9270443"/>
              <a:gd name="connsiteY3" fmla="*/ 5924220 h 5924220"/>
            </a:gdLst>
            <a:ahLst/>
            <a:cxnLst>
              <a:cxn ang="0">
                <a:pos x="connsiteX0" y="connsiteY0"/>
              </a:cxn>
              <a:cxn ang="0">
                <a:pos x="connsiteX1" y="connsiteY1"/>
              </a:cxn>
              <a:cxn ang="0">
                <a:pos x="connsiteX2" y="connsiteY2"/>
              </a:cxn>
              <a:cxn ang="0">
                <a:pos x="connsiteX3" y="connsiteY3"/>
              </a:cxn>
            </a:cxnLst>
            <a:rect l="l" t="t" r="r" b="b"/>
            <a:pathLst>
              <a:path w="9270443" h="5924220">
                <a:moveTo>
                  <a:pt x="992328" y="0"/>
                </a:moveTo>
                <a:lnTo>
                  <a:pt x="9270443" y="0"/>
                </a:lnTo>
                <a:lnTo>
                  <a:pt x="9270443" y="5924220"/>
                </a:lnTo>
                <a:lnTo>
                  <a:pt x="0" y="5924220"/>
                </a:lnTo>
                <a:close/>
              </a:path>
            </a:pathLst>
          </a:custGeom>
        </p:spPr>
      </p:pic>
      <p:sp>
        <p:nvSpPr>
          <p:cNvPr id="3" name="Inhaltsplatzhalter 2">
            <a:extLst>
              <a:ext uri="{FF2B5EF4-FFF2-40B4-BE49-F238E27FC236}">
                <a16:creationId xmlns:a16="http://schemas.microsoft.com/office/drawing/2014/main" id="{68A6D465-10B2-B72F-2061-F6D46466C860}"/>
              </a:ext>
            </a:extLst>
          </p:cNvPr>
          <p:cNvSpPr>
            <a:spLocks noGrp="1"/>
          </p:cNvSpPr>
          <p:nvPr>
            <p:ph idx="1"/>
          </p:nvPr>
        </p:nvSpPr>
        <p:spPr>
          <a:xfrm>
            <a:off x="1264920" y="2005012"/>
            <a:ext cx="10515600" cy="4351338"/>
          </a:xfrm>
        </p:spPr>
        <p:txBody>
          <a:bodyPr>
            <a:normAutofit/>
          </a:bodyPr>
          <a:lstStyle/>
          <a:p>
            <a:pPr marL="457200" lvl="1" indent="0">
              <a:lnSpc>
                <a:spcPct val="150000"/>
              </a:lnSpc>
              <a:buNone/>
            </a:pPr>
            <a:endParaRPr lang="de-DE" sz="1800" dirty="0">
              <a:latin typeface="Askan"/>
            </a:endParaRPr>
          </a:p>
          <a:p>
            <a:pPr>
              <a:lnSpc>
                <a:spcPct val="150000"/>
              </a:lnSpc>
            </a:pPr>
            <a:endParaRPr lang="de-DE" sz="2000" dirty="0">
              <a:latin typeface="Askan"/>
            </a:endParaRPr>
          </a:p>
          <a:p>
            <a:pPr>
              <a:lnSpc>
                <a:spcPct val="150000"/>
              </a:lnSpc>
            </a:pPr>
            <a:endParaRPr lang="de-DE" sz="2000" dirty="0">
              <a:latin typeface="Askan"/>
            </a:endParaRPr>
          </a:p>
        </p:txBody>
      </p:sp>
      <p:sp>
        <p:nvSpPr>
          <p:cNvPr id="4" name="Foliennummernplatzhalter 3">
            <a:extLst>
              <a:ext uri="{FF2B5EF4-FFF2-40B4-BE49-F238E27FC236}">
                <a16:creationId xmlns:a16="http://schemas.microsoft.com/office/drawing/2014/main" id="{C728B7BA-1361-0A05-612E-55A74CC25675}"/>
              </a:ext>
            </a:extLst>
          </p:cNvPr>
          <p:cNvSpPr>
            <a:spLocks noGrp="1"/>
          </p:cNvSpPr>
          <p:nvPr>
            <p:ph type="sldNum" sz="quarter" idx="12"/>
          </p:nvPr>
        </p:nvSpPr>
        <p:spPr/>
        <p:txBody>
          <a:bodyPr/>
          <a:lstStyle/>
          <a:p>
            <a:fld id="{B01D1D1E-D4F6-4C1C-B7C7-8D49125CABEB}" type="slidenum">
              <a:rPr lang="de-DE" sz="1000" smtClean="0">
                <a:latin typeface="Askan"/>
              </a:rPr>
              <a:t>14</a:t>
            </a:fld>
            <a:endParaRPr lang="de-DE" sz="1000" dirty="0">
              <a:latin typeface="Askan"/>
            </a:endParaRPr>
          </a:p>
        </p:txBody>
      </p:sp>
      <p:sp>
        <p:nvSpPr>
          <p:cNvPr id="5" name="Fußzeilenplatzhalter 4">
            <a:extLst>
              <a:ext uri="{FF2B5EF4-FFF2-40B4-BE49-F238E27FC236}">
                <a16:creationId xmlns:a16="http://schemas.microsoft.com/office/drawing/2014/main" id="{0F9C6750-75BC-72DD-A879-33A22C21DDF1}"/>
              </a:ext>
            </a:extLst>
          </p:cNvPr>
          <p:cNvSpPr>
            <a:spLocks noGrp="1"/>
          </p:cNvSpPr>
          <p:nvPr>
            <p:ph type="ftr" sz="quarter" idx="11"/>
          </p:nvPr>
        </p:nvSpPr>
        <p:spPr/>
        <p:txBody>
          <a:bodyPr/>
          <a:lstStyle/>
          <a:p>
            <a:r>
              <a:rPr lang="de-DE" sz="1000" dirty="0">
                <a:latin typeface="Askan"/>
              </a:rPr>
              <a:t>FOM; DLS; Big-Data-Analyseprojekt; P. Hornig; A. Dutovic;</a:t>
            </a:r>
          </a:p>
        </p:txBody>
      </p:sp>
      <p:sp>
        <p:nvSpPr>
          <p:cNvPr id="6" name="Titel 1">
            <a:extLst>
              <a:ext uri="{FF2B5EF4-FFF2-40B4-BE49-F238E27FC236}">
                <a16:creationId xmlns:a16="http://schemas.microsoft.com/office/drawing/2014/main" id="{BE0605D6-FD9E-0535-70DE-018C0EA31F01}"/>
              </a:ext>
            </a:extLst>
          </p:cNvPr>
          <p:cNvSpPr txBox="1">
            <a:spLocks/>
          </p:cNvSpPr>
          <p:nvPr/>
        </p:nvSpPr>
        <p:spPr>
          <a:xfrm>
            <a:off x="838200" y="-734568"/>
            <a:ext cx="9144000" cy="23876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b="1" dirty="0">
                <a:solidFill>
                  <a:srgbClr val="382B43"/>
                </a:solidFill>
                <a:latin typeface="Askan"/>
              </a:rPr>
              <a:t>Modelierung</a:t>
            </a:r>
          </a:p>
        </p:txBody>
      </p:sp>
      <p:sp>
        <p:nvSpPr>
          <p:cNvPr id="7" name="Rechteck: eine Ecke abgeschnitten 190">
            <a:extLst>
              <a:ext uri="{FF2B5EF4-FFF2-40B4-BE49-F238E27FC236}">
                <a16:creationId xmlns:a16="http://schemas.microsoft.com/office/drawing/2014/main" id="{110659C0-3B30-ACE7-AD02-EDA3384F3624}"/>
              </a:ext>
            </a:extLst>
          </p:cNvPr>
          <p:cNvSpPr/>
          <p:nvPr/>
        </p:nvSpPr>
        <p:spPr>
          <a:xfrm rot="16200000">
            <a:off x="8401051" y="3219449"/>
            <a:ext cx="7010400" cy="571500"/>
          </a:xfrm>
          <a:custGeom>
            <a:avLst/>
            <a:gdLst>
              <a:gd name="connsiteX0" fmla="*/ 0 w 1428782"/>
              <a:gd name="connsiteY0" fmla="*/ 0 h 101694"/>
              <a:gd name="connsiteX1" fmla="*/ 1377935 w 1428782"/>
              <a:gd name="connsiteY1" fmla="*/ 0 h 101694"/>
              <a:gd name="connsiteX2" fmla="*/ 1428782 w 1428782"/>
              <a:gd name="connsiteY2" fmla="*/ 50847 h 101694"/>
              <a:gd name="connsiteX3" fmla="*/ 1428782 w 1428782"/>
              <a:gd name="connsiteY3" fmla="*/ 101694 h 101694"/>
              <a:gd name="connsiteX4" fmla="*/ 0 w 1428782"/>
              <a:gd name="connsiteY4" fmla="*/ 101694 h 101694"/>
              <a:gd name="connsiteX5" fmla="*/ 0 w 1428782"/>
              <a:gd name="connsiteY5" fmla="*/ 0 h 101694"/>
              <a:gd name="connsiteX0" fmla="*/ 0 w 1444259"/>
              <a:gd name="connsiteY0" fmla="*/ 0 h 135481"/>
              <a:gd name="connsiteX1" fmla="*/ 1393412 w 1444259"/>
              <a:gd name="connsiteY1" fmla="*/ 33787 h 135481"/>
              <a:gd name="connsiteX2" fmla="*/ 1444259 w 1444259"/>
              <a:gd name="connsiteY2" fmla="*/ 84634 h 135481"/>
              <a:gd name="connsiteX3" fmla="*/ 1444259 w 1444259"/>
              <a:gd name="connsiteY3" fmla="*/ 135481 h 135481"/>
              <a:gd name="connsiteX4" fmla="*/ 15477 w 1444259"/>
              <a:gd name="connsiteY4" fmla="*/ 135481 h 135481"/>
              <a:gd name="connsiteX5" fmla="*/ 0 w 1444259"/>
              <a:gd name="connsiteY5" fmla="*/ 0 h 135481"/>
              <a:gd name="connsiteX0" fmla="*/ 0 w 1444259"/>
              <a:gd name="connsiteY0" fmla="*/ 0 h 135481"/>
              <a:gd name="connsiteX1" fmla="*/ 1287954 w 1444259"/>
              <a:gd name="connsiteY1" fmla="*/ 29581 h 135481"/>
              <a:gd name="connsiteX2" fmla="*/ 1444259 w 1444259"/>
              <a:gd name="connsiteY2" fmla="*/ 84634 h 135481"/>
              <a:gd name="connsiteX3" fmla="*/ 1444259 w 1444259"/>
              <a:gd name="connsiteY3" fmla="*/ 135481 h 135481"/>
              <a:gd name="connsiteX4" fmla="*/ 15477 w 1444259"/>
              <a:gd name="connsiteY4" fmla="*/ 135481 h 135481"/>
              <a:gd name="connsiteX5" fmla="*/ 0 w 1444259"/>
              <a:gd name="connsiteY5" fmla="*/ 0 h 135481"/>
              <a:gd name="connsiteX0" fmla="*/ 0 w 1444259"/>
              <a:gd name="connsiteY0" fmla="*/ 0 h 135481"/>
              <a:gd name="connsiteX1" fmla="*/ 1287954 w 1444259"/>
              <a:gd name="connsiteY1" fmla="*/ 29581 h 135481"/>
              <a:gd name="connsiteX2" fmla="*/ 1442722 w 1444259"/>
              <a:gd name="connsiteY2" fmla="*/ 65646 h 135481"/>
              <a:gd name="connsiteX3" fmla="*/ 1444259 w 1444259"/>
              <a:gd name="connsiteY3" fmla="*/ 135481 h 135481"/>
              <a:gd name="connsiteX4" fmla="*/ 15477 w 1444259"/>
              <a:gd name="connsiteY4" fmla="*/ 135481 h 135481"/>
              <a:gd name="connsiteX5" fmla="*/ 0 w 1444259"/>
              <a:gd name="connsiteY5" fmla="*/ 0 h 135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4259" h="135481">
                <a:moveTo>
                  <a:pt x="0" y="0"/>
                </a:moveTo>
                <a:lnTo>
                  <a:pt x="1287954" y="29581"/>
                </a:lnTo>
                <a:lnTo>
                  <a:pt x="1442722" y="65646"/>
                </a:lnTo>
                <a:cubicBezTo>
                  <a:pt x="1443234" y="88924"/>
                  <a:pt x="1443747" y="112203"/>
                  <a:pt x="1444259" y="135481"/>
                </a:cubicBezTo>
                <a:lnTo>
                  <a:pt x="15477" y="135481"/>
                </a:lnTo>
                <a:lnTo>
                  <a:pt x="0" y="0"/>
                </a:lnTo>
                <a:close/>
              </a:path>
            </a:pathLst>
          </a:custGeom>
          <a:solidFill>
            <a:srgbClr val="A8E4B8">
              <a:alpha val="6784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pic>
        <p:nvPicPr>
          <p:cNvPr id="2" name="Picture 2">
            <a:extLst>
              <a:ext uri="{FF2B5EF4-FFF2-40B4-BE49-F238E27FC236}">
                <a16:creationId xmlns:a16="http://schemas.microsoft.com/office/drawing/2014/main" id="{F9DCEAE7-9210-E966-6780-E9A66E03BC2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32107" y="1313234"/>
            <a:ext cx="5335322" cy="4625444"/>
          </a:xfrm>
          <a:prstGeom prst="rect">
            <a:avLst/>
          </a:prstGeom>
          <a:noFill/>
          <a:extLst>
            <a:ext uri="{909E8E84-426E-40DD-AFC4-6F175D3DCCD1}">
              <a14:hiddenFill xmlns:a14="http://schemas.microsoft.com/office/drawing/2010/main">
                <a:solidFill>
                  <a:srgbClr val="FFFFFF"/>
                </a:solidFill>
              </a14:hiddenFill>
            </a:ext>
          </a:extLst>
        </p:spPr>
      </p:pic>
      <p:sp>
        <p:nvSpPr>
          <p:cNvPr id="8" name="Titel 1">
            <a:extLst>
              <a:ext uri="{FF2B5EF4-FFF2-40B4-BE49-F238E27FC236}">
                <a16:creationId xmlns:a16="http://schemas.microsoft.com/office/drawing/2014/main" id="{1296CB6E-25E3-302F-98E0-D002B487B0F9}"/>
              </a:ext>
            </a:extLst>
          </p:cNvPr>
          <p:cNvSpPr>
            <a:spLocks noGrp="1"/>
          </p:cNvSpPr>
          <p:nvPr>
            <p:ph type="title"/>
          </p:nvPr>
        </p:nvSpPr>
        <p:spPr>
          <a:xfrm>
            <a:off x="884476" y="699439"/>
            <a:ext cx="10515600" cy="1054099"/>
          </a:xfrm>
        </p:spPr>
        <p:txBody>
          <a:bodyPr anchor="t">
            <a:normAutofit/>
          </a:bodyPr>
          <a:lstStyle/>
          <a:p>
            <a:r>
              <a:rPr lang="de-DE" sz="1400" spc="300" dirty="0">
                <a:solidFill>
                  <a:srgbClr val="66D082"/>
                </a:solidFill>
                <a:latin typeface="Askan"/>
              </a:rPr>
              <a:t>Forschungsmodel</a:t>
            </a:r>
          </a:p>
        </p:txBody>
      </p:sp>
      <p:sp>
        <p:nvSpPr>
          <p:cNvPr id="11" name="Inhaltsplatzhalter 49">
            <a:extLst>
              <a:ext uri="{FF2B5EF4-FFF2-40B4-BE49-F238E27FC236}">
                <a16:creationId xmlns:a16="http://schemas.microsoft.com/office/drawing/2014/main" id="{0E469A51-2872-50CA-69A2-A465EE75A859}"/>
              </a:ext>
            </a:extLst>
          </p:cNvPr>
          <p:cNvSpPr txBox="1">
            <a:spLocks/>
          </p:cNvSpPr>
          <p:nvPr/>
        </p:nvSpPr>
        <p:spPr>
          <a:xfrm>
            <a:off x="0" y="1009488"/>
            <a:ext cx="12344400" cy="571198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85800" indent="0">
              <a:lnSpc>
                <a:spcPct val="100000"/>
              </a:lnSpc>
              <a:spcBef>
                <a:spcPts val="600"/>
              </a:spcBef>
              <a:buClr>
                <a:srgbClr val="66D082"/>
              </a:buClr>
              <a:buSzPct val="110000"/>
              <a:buNone/>
            </a:pPr>
            <a:endParaRPr lang="en-US" sz="1400" dirty="0">
              <a:latin typeface="Askan"/>
            </a:endParaRPr>
          </a:p>
          <a:p>
            <a:pPr marL="914400" indent="0">
              <a:lnSpc>
                <a:spcPct val="100000"/>
              </a:lnSpc>
              <a:spcBef>
                <a:spcPts val="600"/>
              </a:spcBef>
              <a:buClr>
                <a:srgbClr val="66D082"/>
              </a:buClr>
              <a:buSzPct val="110000"/>
              <a:buFont typeface="Arial" panose="020B0604020202020204" pitchFamily="34" charset="0"/>
              <a:buNone/>
            </a:pPr>
            <a:r>
              <a:rPr lang="en-US" sz="1400" b="1" dirty="0" err="1">
                <a:latin typeface="Askan"/>
              </a:rPr>
              <a:t>Architektur</a:t>
            </a:r>
            <a:endParaRPr lang="en-US" sz="1400" b="1" dirty="0">
              <a:latin typeface="Askan"/>
            </a:endParaRPr>
          </a:p>
          <a:p>
            <a:pPr marL="914400">
              <a:lnSpc>
                <a:spcPct val="100000"/>
              </a:lnSpc>
              <a:spcBef>
                <a:spcPts val="600"/>
              </a:spcBef>
              <a:buClr>
                <a:srgbClr val="66D082"/>
              </a:buClr>
              <a:buSzPct val="110000"/>
              <a:buFontTx/>
              <a:buChar char="◙"/>
            </a:pPr>
            <a:r>
              <a:rPr lang="en-US" sz="1400" dirty="0">
                <a:latin typeface="Askan"/>
              </a:rPr>
              <a:t>Zwei </a:t>
            </a:r>
            <a:r>
              <a:rPr lang="en-US" sz="1400" dirty="0" err="1">
                <a:latin typeface="Askan"/>
              </a:rPr>
              <a:t>parallele</a:t>
            </a:r>
            <a:r>
              <a:rPr lang="en-US" sz="1400" dirty="0">
                <a:latin typeface="Askan"/>
              </a:rPr>
              <a:t> </a:t>
            </a:r>
            <a:r>
              <a:rPr lang="en-US" sz="1400" dirty="0" err="1">
                <a:latin typeface="Askan"/>
              </a:rPr>
              <a:t>Eingänge</a:t>
            </a:r>
            <a:endParaRPr lang="en-US" sz="1400" dirty="0">
              <a:latin typeface="Askan"/>
            </a:endParaRPr>
          </a:p>
          <a:p>
            <a:pPr marL="914400">
              <a:lnSpc>
                <a:spcPct val="100000"/>
              </a:lnSpc>
              <a:spcBef>
                <a:spcPts val="600"/>
              </a:spcBef>
              <a:buClr>
                <a:srgbClr val="66D082"/>
              </a:buClr>
              <a:buSzPct val="110000"/>
              <a:buFontTx/>
              <a:buChar char="◙"/>
            </a:pPr>
            <a:r>
              <a:rPr lang="en-US" sz="1400" dirty="0" err="1">
                <a:latin typeface="Askan"/>
              </a:rPr>
              <a:t>Kursdaten</a:t>
            </a:r>
            <a:r>
              <a:rPr lang="en-US" sz="1400" dirty="0">
                <a:latin typeface="Askan"/>
              </a:rPr>
              <a:t> “Closing Price”</a:t>
            </a:r>
          </a:p>
          <a:p>
            <a:pPr marL="914400">
              <a:lnSpc>
                <a:spcPct val="100000"/>
              </a:lnSpc>
              <a:spcBef>
                <a:spcPts val="600"/>
              </a:spcBef>
              <a:buClr>
                <a:srgbClr val="66D082"/>
              </a:buClr>
              <a:buSzPct val="110000"/>
              <a:buFontTx/>
              <a:buChar char="◙"/>
            </a:pPr>
            <a:r>
              <a:rPr lang="en-US" sz="1400" dirty="0" err="1">
                <a:latin typeface="Askan"/>
              </a:rPr>
              <a:t>Stimmungsdaten</a:t>
            </a:r>
            <a:r>
              <a:rPr lang="en-US" sz="1400" dirty="0">
                <a:latin typeface="Askan"/>
              </a:rPr>
              <a:t> “Tweet” Sentiment-</a:t>
            </a:r>
            <a:r>
              <a:rPr lang="en-US" sz="1400" dirty="0" err="1">
                <a:latin typeface="Askan"/>
              </a:rPr>
              <a:t>Metriken</a:t>
            </a:r>
            <a:r>
              <a:rPr lang="en-US" sz="1400" dirty="0">
                <a:latin typeface="Askan"/>
              </a:rPr>
              <a:t> und Embeddings</a:t>
            </a:r>
          </a:p>
          <a:p>
            <a:pPr marL="914400">
              <a:lnSpc>
                <a:spcPct val="100000"/>
              </a:lnSpc>
              <a:spcBef>
                <a:spcPts val="600"/>
              </a:spcBef>
              <a:buClr>
                <a:srgbClr val="66D082"/>
              </a:buClr>
              <a:buSzPct val="110000"/>
              <a:buFontTx/>
              <a:buChar char="◙"/>
            </a:pPr>
            <a:r>
              <a:rPr lang="en-US" sz="1400" dirty="0" err="1">
                <a:latin typeface="Askan"/>
              </a:rPr>
              <a:t>Zusammenführung</a:t>
            </a:r>
            <a:r>
              <a:rPr lang="en-US" sz="1400" dirty="0">
                <a:latin typeface="Askan"/>
              </a:rPr>
              <a:t> </a:t>
            </a:r>
            <a:r>
              <a:rPr lang="en-US" sz="1400" dirty="0" err="1">
                <a:latin typeface="Askan"/>
              </a:rPr>
              <a:t>beider</a:t>
            </a:r>
            <a:r>
              <a:rPr lang="en-US" sz="1400" dirty="0">
                <a:latin typeface="Askan"/>
              </a:rPr>
              <a:t> </a:t>
            </a:r>
            <a:r>
              <a:rPr lang="en-US" sz="1400" dirty="0" err="1">
                <a:latin typeface="Askan"/>
              </a:rPr>
              <a:t>Zweige</a:t>
            </a:r>
            <a:r>
              <a:rPr lang="en-US" sz="1400" dirty="0">
                <a:latin typeface="Askan"/>
              </a:rPr>
              <a:t> in </a:t>
            </a:r>
            <a:r>
              <a:rPr lang="en-US" sz="1400" dirty="0" err="1">
                <a:latin typeface="Askan"/>
              </a:rPr>
              <a:t>einem</a:t>
            </a:r>
            <a:r>
              <a:rPr lang="en-US" sz="1400" dirty="0">
                <a:latin typeface="Askan"/>
              </a:rPr>
              <a:t> </a:t>
            </a:r>
            <a:r>
              <a:rPr lang="en-US" sz="1400" dirty="0" err="1">
                <a:latin typeface="Askan"/>
              </a:rPr>
              <a:t>vollständig</a:t>
            </a:r>
            <a:r>
              <a:rPr lang="en-US" sz="1400" dirty="0">
                <a:latin typeface="Askan"/>
              </a:rPr>
              <a:t> </a:t>
            </a:r>
            <a:r>
              <a:rPr lang="en-US" sz="1400" dirty="0" err="1">
                <a:latin typeface="Askan"/>
              </a:rPr>
              <a:t>verbundenen</a:t>
            </a:r>
            <a:r>
              <a:rPr lang="en-US" sz="1400" dirty="0">
                <a:latin typeface="Askan"/>
              </a:rPr>
              <a:t> N.</a:t>
            </a:r>
          </a:p>
          <a:p>
            <a:pPr marL="685800" indent="0">
              <a:lnSpc>
                <a:spcPct val="100000"/>
              </a:lnSpc>
              <a:spcBef>
                <a:spcPts val="600"/>
              </a:spcBef>
              <a:buClr>
                <a:srgbClr val="66D082"/>
              </a:buClr>
              <a:buSzPct val="110000"/>
              <a:buNone/>
            </a:pPr>
            <a:r>
              <a:rPr lang="en-US" sz="1400" dirty="0">
                <a:latin typeface="Askan"/>
              </a:rPr>
              <a:t>	(CNN </a:t>
            </a:r>
            <a:r>
              <a:rPr lang="en-US" sz="1400" dirty="0" err="1">
                <a:latin typeface="Askan"/>
              </a:rPr>
              <a:t>Schichten</a:t>
            </a:r>
            <a:r>
              <a:rPr lang="en-US" sz="1400" dirty="0">
                <a:latin typeface="Askan"/>
              </a:rPr>
              <a:t> </a:t>
            </a:r>
            <a:r>
              <a:rPr lang="en-US" sz="1400" dirty="0" err="1">
                <a:latin typeface="Askan"/>
              </a:rPr>
              <a:t>zur</a:t>
            </a:r>
            <a:r>
              <a:rPr lang="en-US" sz="1400" dirty="0">
                <a:latin typeface="Askan"/>
              </a:rPr>
              <a:t> </a:t>
            </a:r>
            <a:r>
              <a:rPr lang="en-US" sz="1400" dirty="0" err="1">
                <a:latin typeface="Askan"/>
              </a:rPr>
              <a:t>Extraktion</a:t>
            </a:r>
            <a:r>
              <a:rPr lang="en-US" sz="1400" dirty="0">
                <a:latin typeface="Askan"/>
              </a:rPr>
              <a:t> von </a:t>
            </a:r>
            <a:r>
              <a:rPr lang="en-US" sz="1400" dirty="0" err="1">
                <a:latin typeface="Askan"/>
              </a:rPr>
              <a:t>Merkmalen</a:t>
            </a:r>
            <a:r>
              <a:rPr lang="en-US" sz="1400" dirty="0">
                <a:latin typeface="Askan"/>
              </a:rPr>
              <a:t>)</a:t>
            </a:r>
          </a:p>
          <a:p>
            <a:pPr marL="914400">
              <a:lnSpc>
                <a:spcPct val="100000"/>
              </a:lnSpc>
              <a:spcBef>
                <a:spcPts val="600"/>
              </a:spcBef>
              <a:buClr>
                <a:srgbClr val="66D082"/>
              </a:buClr>
              <a:buSzPct val="110000"/>
              <a:buFontTx/>
              <a:buChar char="◙"/>
            </a:pPr>
            <a:r>
              <a:rPr lang="en-US" sz="1400" dirty="0">
                <a:latin typeface="Askan"/>
              </a:rPr>
              <a:t>Dropout und ELU-</a:t>
            </a:r>
            <a:r>
              <a:rPr lang="en-US" sz="1400" dirty="0" err="1">
                <a:latin typeface="Askan"/>
              </a:rPr>
              <a:t>Aktivierungen</a:t>
            </a:r>
            <a:r>
              <a:rPr lang="en-US" sz="1400" dirty="0">
                <a:latin typeface="Askan"/>
              </a:rPr>
              <a:t> für </a:t>
            </a:r>
            <a:r>
              <a:rPr lang="en-US" sz="1400" dirty="0" err="1">
                <a:latin typeface="Askan"/>
              </a:rPr>
              <a:t>bessere</a:t>
            </a:r>
            <a:r>
              <a:rPr lang="en-US" sz="1400" dirty="0">
                <a:latin typeface="Askan"/>
              </a:rPr>
              <a:t> </a:t>
            </a:r>
            <a:r>
              <a:rPr lang="en-US" sz="1400" dirty="0" err="1">
                <a:latin typeface="Askan"/>
              </a:rPr>
              <a:t>Generalisierbarkeit</a:t>
            </a:r>
            <a:endParaRPr lang="en-US" sz="1400" dirty="0">
              <a:latin typeface="Askan"/>
            </a:endParaRPr>
          </a:p>
          <a:p>
            <a:pPr marL="914400">
              <a:lnSpc>
                <a:spcPct val="100000"/>
              </a:lnSpc>
              <a:spcBef>
                <a:spcPts val="600"/>
              </a:spcBef>
              <a:buClr>
                <a:srgbClr val="66D082"/>
              </a:buClr>
              <a:buSzPct val="110000"/>
              <a:buFontTx/>
              <a:buChar char="◙"/>
            </a:pPr>
            <a:r>
              <a:rPr lang="en-US" sz="1400" b="1" dirty="0">
                <a:latin typeface="Askan"/>
              </a:rPr>
              <a:t>Experiment_1 (Exp1) “GOOG stock”</a:t>
            </a:r>
          </a:p>
          <a:p>
            <a:pPr marL="914400">
              <a:lnSpc>
                <a:spcPct val="100000"/>
              </a:lnSpc>
              <a:spcBef>
                <a:spcPts val="600"/>
              </a:spcBef>
              <a:buClr>
                <a:srgbClr val="66D082"/>
              </a:buClr>
              <a:buSzPct val="110000"/>
              <a:buFontTx/>
              <a:buChar char="◙"/>
            </a:pPr>
            <a:r>
              <a:rPr lang="en-US" sz="1400" b="1" dirty="0">
                <a:latin typeface="Askan"/>
              </a:rPr>
              <a:t>Experiment_2 (Exp2) “Technologie-</a:t>
            </a:r>
            <a:r>
              <a:rPr lang="en-US" sz="1400" b="1" dirty="0" err="1">
                <a:latin typeface="Askan"/>
              </a:rPr>
              <a:t>Aktien</a:t>
            </a:r>
            <a:r>
              <a:rPr lang="en-US" sz="1400" b="1" dirty="0">
                <a:latin typeface="Askan"/>
              </a:rPr>
              <a:t>-Pool”	</a:t>
            </a:r>
            <a:endParaRPr lang="en-US" sz="1400" dirty="0">
              <a:latin typeface="Askan"/>
            </a:endParaRPr>
          </a:p>
          <a:p>
            <a:pPr marL="685800" indent="0">
              <a:lnSpc>
                <a:spcPct val="100000"/>
              </a:lnSpc>
              <a:spcBef>
                <a:spcPts val="600"/>
              </a:spcBef>
              <a:buClr>
                <a:srgbClr val="66D082"/>
              </a:buClr>
              <a:buSzPct val="110000"/>
              <a:buFont typeface="Arial" panose="020B0604020202020204" pitchFamily="34" charset="0"/>
              <a:buNone/>
            </a:pPr>
            <a:r>
              <a:rPr lang="en-US" sz="1400" b="1" dirty="0">
                <a:latin typeface="Askan"/>
              </a:rPr>
              <a:t>	</a:t>
            </a:r>
            <a:endParaRPr lang="de-DE" sz="1400" dirty="0">
              <a:latin typeface="Askan"/>
            </a:endParaRPr>
          </a:p>
        </p:txBody>
      </p:sp>
    </p:spTree>
    <p:extLst>
      <p:ext uri="{BB962C8B-B14F-4D97-AF65-F5344CB8AC3E}">
        <p14:creationId xmlns:p14="http://schemas.microsoft.com/office/powerpoint/2010/main" val="40609767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814D4E-FD68-BACF-71FE-CF572B37980B}"/>
            </a:ext>
          </a:extLst>
        </p:cNvPr>
        <p:cNvGrpSpPr/>
        <p:nvPr/>
      </p:nvGrpSpPr>
      <p:grpSpPr>
        <a:xfrm>
          <a:off x="0" y="0"/>
          <a:ext cx="0" cy="0"/>
          <a:chOff x="0" y="0"/>
          <a:chExt cx="0" cy="0"/>
        </a:xfrm>
      </p:grpSpPr>
      <p:pic>
        <p:nvPicPr>
          <p:cNvPr id="10" name="Picture 9">
            <a:extLst>
              <a:ext uri="{FF2B5EF4-FFF2-40B4-BE49-F238E27FC236}">
                <a16:creationId xmlns:a16="http://schemas.microsoft.com/office/drawing/2014/main" id="{789D1B27-7F19-C568-04C9-DFF3ED299AF9}"/>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LineDrawing/>
                    </a14:imgEffect>
                  </a14:imgLayer>
                </a14:imgProps>
              </a:ext>
            </a:extLst>
          </a:blip>
          <a:srcRect l="9209"/>
          <a:stretch>
            <a:fillRect/>
          </a:stretch>
        </p:blipFill>
        <p:spPr>
          <a:xfrm>
            <a:off x="9706150" y="98579"/>
            <a:ext cx="10363758" cy="6622896"/>
          </a:xfrm>
          <a:custGeom>
            <a:avLst/>
            <a:gdLst>
              <a:gd name="connsiteX0" fmla="*/ 992328 w 9270443"/>
              <a:gd name="connsiteY0" fmla="*/ 0 h 5924220"/>
              <a:gd name="connsiteX1" fmla="*/ 9270443 w 9270443"/>
              <a:gd name="connsiteY1" fmla="*/ 0 h 5924220"/>
              <a:gd name="connsiteX2" fmla="*/ 9270443 w 9270443"/>
              <a:gd name="connsiteY2" fmla="*/ 5924220 h 5924220"/>
              <a:gd name="connsiteX3" fmla="*/ 0 w 9270443"/>
              <a:gd name="connsiteY3" fmla="*/ 5924220 h 5924220"/>
            </a:gdLst>
            <a:ahLst/>
            <a:cxnLst>
              <a:cxn ang="0">
                <a:pos x="connsiteX0" y="connsiteY0"/>
              </a:cxn>
              <a:cxn ang="0">
                <a:pos x="connsiteX1" y="connsiteY1"/>
              </a:cxn>
              <a:cxn ang="0">
                <a:pos x="connsiteX2" y="connsiteY2"/>
              </a:cxn>
              <a:cxn ang="0">
                <a:pos x="connsiteX3" y="connsiteY3"/>
              </a:cxn>
            </a:cxnLst>
            <a:rect l="l" t="t" r="r" b="b"/>
            <a:pathLst>
              <a:path w="9270443" h="5924220">
                <a:moveTo>
                  <a:pt x="992328" y="0"/>
                </a:moveTo>
                <a:lnTo>
                  <a:pt x="9270443" y="0"/>
                </a:lnTo>
                <a:lnTo>
                  <a:pt x="9270443" y="5924220"/>
                </a:lnTo>
                <a:lnTo>
                  <a:pt x="0" y="5924220"/>
                </a:lnTo>
                <a:close/>
              </a:path>
            </a:pathLst>
          </a:custGeom>
        </p:spPr>
      </p:pic>
      <p:sp>
        <p:nvSpPr>
          <p:cNvPr id="3" name="Inhaltsplatzhalter 2">
            <a:extLst>
              <a:ext uri="{FF2B5EF4-FFF2-40B4-BE49-F238E27FC236}">
                <a16:creationId xmlns:a16="http://schemas.microsoft.com/office/drawing/2014/main" id="{0F808B77-1CDA-32AA-1CC3-29C48093E433}"/>
              </a:ext>
            </a:extLst>
          </p:cNvPr>
          <p:cNvSpPr>
            <a:spLocks noGrp="1"/>
          </p:cNvSpPr>
          <p:nvPr>
            <p:ph idx="1"/>
          </p:nvPr>
        </p:nvSpPr>
        <p:spPr>
          <a:xfrm>
            <a:off x="1264920" y="2005012"/>
            <a:ext cx="10515600" cy="4351338"/>
          </a:xfrm>
        </p:spPr>
        <p:txBody>
          <a:bodyPr>
            <a:normAutofit/>
          </a:bodyPr>
          <a:lstStyle/>
          <a:p>
            <a:pPr marL="457200" lvl="1" indent="0">
              <a:lnSpc>
                <a:spcPct val="150000"/>
              </a:lnSpc>
              <a:buNone/>
            </a:pPr>
            <a:endParaRPr lang="de-DE" sz="1800" dirty="0">
              <a:latin typeface="Askan"/>
            </a:endParaRPr>
          </a:p>
          <a:p>
            <a:pPr>
              <a:lnSpc>
                <a:spcPct val="150000"/>
              </a:lnSpc>
            </a:pPr>
            <a:endParaRPr lang="de-DE" sz="2000" dirty="0">
              <a:latin typeface="Askan"/>
            </a:endParaRPr>
          </a:p>
          <a:p>
            <a:pPr>
              <a:lnSpc>
                <a:spcPct val="150000"/>
              </a:lnSpc>
            </a:pPr>
            <a:endParaRPr lang="de-DE" sz="2000" dirty="0">
              <a:latin typeface="Askan"/>
            </a:endParaRPr>
          </a:p>
        </p:txBody>
      </p:sp>
      <p:sp>
        <p:nvSpPr>
          <p:cNvPr id="4" name="Foliennummernplatzhalter 3">
            <a:extLst>
              <a:ext uri="{FF2B5EF4-FFF2-40B4-BE49-F238E27FC236}">
                <a16:creationId xmlns:a16="http://schemas.microsoft.com/office/drawing/2014/main" id="{2D8528E8-98E8-9286-55A9-F722FCC46156}"/>
              </a:ext>
            </a:extLst>
          </p:cNvPr>
          <p:cNvSpPr>
            <a:spLocks noGrp="1"/>
          </p:cNvSpPr>
          <p:nvPr>
            <p:ph type="sldNum" sz="quarter" idx="12"/>
          </p:nvPr>
        </p:nvSpPr>
        <p:spPr/>
        <p:txBody>
          <a:bodyPr/>
          <a:lstStyle/>
          <a:p>
            <a:fld id="{B01D1D1E-D4F6-4C1C-B7C7-8D49125CABEB}" type="slidenum">
              <a:rPr lang="de-DE" sz="1000" smtClean="0">
                <a:latin typeface="Askan"/>
              </a:rPr>
              <a:t>15</a:t>
            </a:fld>
            <a:endParaRPr lang="de-DE" sz="1000" dirty="0">
              <a:latin typeface="Askan"/>
            </a:endParaRPr>
          </a:p>
        </p:txBody>
      </p:sp>
      <p:sp>
        <p:nvSpPr>
          <p:cNvPr id="5" name="Fußzeilenplatzhalter 4">
            <a:extLst>
              <a:ext uri="{FF2B5EF4-FFF2-40B4-BE49-F238E27FC236}">
                <a16:creationId xmlns:a16="http://schemas.microsoft.com/office/drawing/2014/main" id="{E65EE1E2-C8DD-AFDC-9EE9-279882106410}"/>
              </a:ext>
            </a:extLst>
          </p:cNvPr>
          <p:cNvSpPr>
            <a:spLocks noGrp="1"/>
          </p:cNvSpPr>
          <p:nvPr>
            <p:ph type="ftr" sz="quarter" idx="11"/>
          </p:nvPr>
        </p:nvSpPr>
        <p:spPr/>
        <p:txBody>
          <a:bodyPr/>
          <a:lstStyle/>
          <a:p>
            <a:r>
              <a:rPr lang="de-DE" sz="1000" dirty="0">
                <a:latin typeface="Askan"/>
              </a:rPr>
              <a:t>FOM; DLS; Big-Data-Analyseprojekt; P. Hornig; A. Dutovic;</a:t>
            </a:r>
          </a:p>
        </p:txBody>
      </p:sp>
      <p:sp>
        <p:nvSpPr>
          <p:cNvPr id="6" name="Titel 1">
            <a:extLst>
              <a:ext uri="{FF2B5EF4-FFF2-40B4-BE49-F238E27FC236}">
                <a16:creationId xmlns:a16="http://schemas.microsoft.com/office/drawing/2014/main" id="{1A8D3DEA-44CC-EAD4-338C-443B918C1F82}"/>
              </a:ext>
            </a:extLst>
          </p:cNvPr>
          <p:cNvSpPr txBox="1">
            <a:spLocks/>
          </p:cNvSpPr>
          <p:nvPr/>
        </p:nvSpPr>
        <p:spPr>
          <a:xfrm>
            <a:off x="838200" y="-734568"/>
            <a:ext cx="9144000" cy="23876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b="1" dirty="0">
                <a:solidFill>
                  <a:srgbClr val="382B43"/>
                </a:solidFill>
                <a:latin typeface="Askan"/>
              </a:rPr>
              <a:t>Evaluierung</a:t>
            </a:r>
          </a:p>
        </p:txBody>
      </p:sp>
      <p:sp>
        <p:nvSpPr>
          <p:cNvPr id="7" name="Rechteck: eine Ecke abgeschnitten 190">
            <a:extLst>
              <a:ext uri="{FF2B5EF4-FFF2-40B4-BE49-F238E27FC236}">
                <a16:creationId xmlns:a16="http://schemas.microsoft.com/office/drawing/2014/main" id="{B90ECC14-5012-32F2-FAB3-AAE9AE7907D7}"/>
              </a:ext>
            </a:extLst>
          </p:cNvPr>
          <p:cNvSpPr/>
          <p:nvPr/>
        </p:nvSpPr>
        <p:spPr>
          <a:xfrm rot="16200000">
            <a:off x="8401051" y="3219449"/>
            <a:ext cx="7010400" cy="571500"/>
          </a:xfrm>
          <a:custGeom>
            <a:avLst/>
            <a:gdLst>
              <a:gd name="connsiteX0" fmla="*/ 0 w 1428782"/>
              <a:gd name="connsiteY0" fmla="*/ 0 h 101694"/>
              <a:gd name="connsiteX1" fmla="*/ 1377935 w 1428782"/>
              <a:gd name="connsiteY1" fmla="*/ 0 h 101694"/>
              <a:gd name="connsiteX2" fmla="*/ 1428782 w 1428782"/>
              <a:gd name="connsiteY2" fmla="*/ 50847 h 101694"/>
              <a:gd name="connsiteX3" fmla="*/ 1428782 w 1428782"/>
              <a:gd name="connsiteY3" fmla="*/ 101694 h 101694"/>
              <a:gd name="connsiteX4" fmla="*/ 0 w 1428782"/>
              <a:gd name="connsiteY4" fmla="*/ 101694 h 101694"/>
              <a:gd name="connsiteX5" fmla="*/ 0 w 1428782"/>
              <a:gd name="connsiteY5" fmla="*/ 0 h 101694"/>
              <a:gd name="connsiteX0" fmla="*/ 0 w 1444259"/>
              <a:gd name="connsiteY0" fmla="*/ 0 h 135481"/>
              <a:gd name="connsiteX1" fmla="*/ 1393412 w 1444259"/>
              <a:gd name="connsiteY1" fmla="*/ 33787 h 135481"/>
              <a:gd name="connsiteX2" fmla="*/ 1444259 w 1444259"/>
              <a:gd name="connsiteY2" fmla="*/ 84634 h 135481"/>
              <a:gd name="connsiteX3" fmla="*/ 1444259 w 1444259"/>
              <a:gd name="connsiteY3" fmla="*/ 135481 h 135481"/>
              <a:gd name="connsiteX4" fmla="*/ 15477 w 1444259"/>
              <a:gd name="connsiteY4" fmla="*/ 135481 h 135481"/>
              <a:gd name="connsiteX5" fmla="*/ 0 w 1444259"/>
              <a:gd name="connsiteY5" fmla="*/ 0 h 135481"/>
              <a:gd name="connsiteX0" fmla="*/ 0 w 1444259"/>
              <a:gd name="connsiteY0" fmla="*/ 0 h 135481"/>
              <a:gd name="connsiteX1" fmla="*/ 1287954 w 1444259"/>
              <a:gd name="connsiteY1" fmla="*/ 29581 h 135481"/>
              <a:gd name="connsiteX2" fmla="*/ 1444259 w 1444259"/>
              <a:gd name="connsiteY2" fmla="*/ 84634 h 135481"/>
              <a:gd name="connsiteX3" fmla="*/ 1444259 w 1444259"/>
              <a:gd name="connsiteY3" fmla="*/ 135481 h 135481"/>
              <a:gd name="connsiteX4" fmla="*/ 15477 w 1444259"/>
              <a:gd name="connsiteY4" fmla="*/ 135481 h 135481"/>
              <a:gd name="connsiteX5" fmla="*/ 0 w 1444259"/>
              <a:gd name="connsiteY5" fmla="*/ 0 h 135481"/>
              <a:gd name="connsiteX0" fmla="*/ 0 w 1444259"/>
              <a:gd name="connsiteY0" fmla="*/ 0 h 135481"/>
              <a:gd name="connsiteX1" fmla="*/ 1287954 w 1444259"/>
              <a:gd name="connsiteY1" fmla="*/ 29581 h 135481"/>
              <a:gd name="connsiteX2" fmla="*/ 1442722 w 1444259"/>
              <a:gd name="connsiteY2" fmla="*/ 65646 h 135481"/>
              <a:gd name="connsiteX3" fmla="*/ 1444259 w 1444259"/>
              <a:gd name="connsiteY3" fmla="*/ 135481 h 135481"/>
              <a:gd name="connsiteX4" fmla="*/ 15477 w 1444259"/>
              <a:gd name="connsiteY4" fmla="*/ 135481 h 135481"/>
              <a:gd name="connsiteX5" fmla="*/ 0 w 1444259"/>
              <a:gd name="connsiteY5" fmla="*/ 0 h 135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4259" h="135481">
                <a:moveTo>
                  <a:pt x="0" y="0"/>
                </a:moveTo>
                <a:lnTo>
                  <a:pt x="1287954" y="29581"/>
                </a:lnTo>
                <a:lnTo>
                  <a:pt x="1442722" y="65646"/>
                </a:lnTo>
                <a:cubicBezTo>
                  <a:pt x="1443234" y="88924"/>
                  <a:pt x="1443747" y="112203"/>
                  <a:pt x="1444259" y="135481"/>
                </a:cubicBezTo>
                <a:lnTo>
                  <a:pt x="15477" y="135481"/>
                </a:lnTo>
                <a:lnTo>
                  <a:pt x="0" y="0"/>
                </a:lnTo>
                <a:close/>
              </a:path>
            </a:pathLst>
          </a:custGeom>
          <a:solidFill>
            <a:srgbClr val="A8E4B8">
              <a:alpha val="6784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8" name="Titel 1">
            <a:extLst>
              <a:ext uri="{FF2B5EF4-FFF2-40B4-BE49-F238E27FC236}">
                <a16:creationId xmlns:a16="http://schemas.microsoft.com/office/drawing/2014/main" id="{63B9683B-BE45-4ABC-FBE5-65BD25E6EFF5}"/>
              </a:ext>
            </a:extLst>
          </p:cNvPr>
          <p:cNvSpPr>
            <a:spLocks noGrp="1"/>
          </p:cNvSpPr>
          <p:nvPr>
            <p:ph type="title"/>
          </p:nvPr>
        </p:nvSpPr>
        <p:spPr>
          <a:xfrm>
            <a:off x="884476" y="699439"/>
            <a:ext cx="10515600" cy="1054099"/>
          </a:xfrm>
        </p:spPr>
        <p:txBody>
          <a:bodyPr anchor="t">
            <a:normAutofit/>
          </a:bodyPr>
          <a:lstStyle/>
          <a:p>
            <a:r>
              <a:rPr lang="de-DE" sz="1400" spc="300" dirty="0">
                <a:solidFill>
                  <a:srgbClr val="66D082"/>
                </a:solidFill>
                <a:latin typeface="Askan"/>
              </a:rPr>
              <a:t>Experiment 1 „GOOG stock“ </a:t>
            </a:r>
          </a:p>
        </p:txBody>
      </p:sp>
      <p:sp>
        <p:nvSpPr>
          <p:cNvPr id="11" name="Inhaltsplatzhalter 49">
            <a:extLst>
              <a:ext uri="{FF2B5EF4-FFF2-40B4-BE49-F238E27FC236}">
                <a16:creationId xmlns:a16="http://schemas.microsoft.com/office/drawing/2014/main" id="{0B677572-6021-F852-1D15-B69115721C5E}"/>
              </a:ext>
            </a:extLst>
          </p:cNvPr>
          <p:cNvSpPr txBox="1">
            <a:spLocks/>
          </p:cNvSpPr>
          <p:nvPr/>
        </p:nvSpPr>
        <p:spPr>
          <a:xfrm>
            <a:off x="0" y="1009488"/>
            <a:ext cx="12344400" cy="571198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914400" indent="0">
              <a:lnSpc>
                <a:spcPct val="100000"/>
              </a:lnSpc>
              <a:spcBef>
                <a:spcPts val="600"/>
              </a:spcBef>
              <a:buClr>
                <a:srgbClr val="66D082"/>
              </a:buClr>
              <a:buSzPct val="110000"/>
              <a:buFont typeface="Arial" panose="020B0604020202020204" pitchFamily="34" charset="0"/>
              <a:buNone/>
            </a:pPr>
            <a:endParaRPr lang="en-US" sz="1400" b="1" dirty="0">
              <a:latin typeface="Askan"/>
            </a:endParaRPr>
          </a:p>
          <a:p>
            <a:pPr marL="685800" indent="0">
              <a:lnSpc>
                <a:spcPct val="100000"/>
              </a:lnSpc>
              <a:spcBef>
                <a:spcPts val="600"/>
              </a:spcBef>
              <a:buClr>
                <a:srgbClr val="66D082"/>
              </a:buClr>
              <a:buSzPct val="110000"/>
              <a:buFont typeface="Arial" panose="020B0604020202020204" pitchFamily="34" charset="0"/>
              <a:buNone/>
            </a:pPr>
            <a:r>
              <a:rPr lang="en-US" sz="1400" b="1" dirty="0">
                <a:latin typeface="Askan"/>
              </a:rPr>
              <a:t>	</a:t>
            </a:r>
            <a:endParaRPr lang="de-DE" sz="1400" dirty="0">
              <a:latin typeface="Askan"/>
            </a:endParaRPr>
          </a:p>
        </p:txBody>
      </p:sp>
      <p:pic>
        <p:nvPicPr>
          <p:cNvPr id="14" name="Picture 2">
            <a:extLst>
              <a:ext uri="{FF2B5EF4-FFF2-40B4-BE49-F238E27FC236}">
                <a16:creationId xmlns:a16="http://schemas.microsoft.com/office/drawing/2014/main" id="{5CA3A6B3-D3BC-7FE5-C699-F81C6B0C55C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4476" y="2047610"/>
            <a:ext cx="8960336" cy="4407320"/>
          </a:xfrm>
          <a:prstGeom prst="rect">
            <a:avLst/>
          </a:prstGeom>
          <a:noFill/>
          <a:extLst>
            <a:ext uri="{909E8E84-426E-40DD-AFC4-6F175D3DCCD1}">
              <a14:hiddenFill xmlns:a14="http://schemas.microsoft.com/office/drawing/2010/main">
                <a:solidFill>
                  <a:srgbClr val="FFFFFF"/>
                </a:solidFill>
              </a14:hiddenFill>
            </a:ext>
          </a:extLst>
        </p:spPr>
      </p:pic>
      <p:sp>
        <p:nvSpPr>
          <p:cNvPr id="17" name="Inhaltsplatzhalter 49">
            <a:extLst>
              <a:ext uri="{FF2B5EF4-FFF2-40B4-BE49-F238E27FC236}">
                <a16:creationId xmlns:a16="http://schemas.microsoft.com/office/drawing/2014/main" id="{0E3C88DD-0AAF-0C60-DF1C-C4BF215BF000}"/>
              </a:ext>
            </a:extLst>
          </p:cNvPr>
          <p:cNvSpPr txBox="1">
            <a:spLocks/>
          </p:cNvSpPr>
          <p:nvPr/>
        </p:nvSpPr>
        <p:spPr>
          <a:xfrm>
            <a:off x="0" y="1047434"/>
            <a:ext cx="12344400" cy="571198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85800" indent="0">
              <a:lnSpc>
                <a:spcPct val="100000"/>
              </a:lnSpc>
              <a:spcBef>
                <a:spcPts val="600"/>
              </a:spcBef>
              <a:buClr>
                <a:srgbClr val="66D082"/>
              </a:buClr>
              <a:buSzPct val="110000"/>
              <a:buNone/>
            </a:pPr>
            <a:endParaRPr lang="en-US" sz="1400" dirty="0">
              <a:latin typeface="Askan"/>
            </a:endParaRPr>
          </a:p>
          <a:p>
            <a:pPr marL="914400" indent="0">
              <a:lnSpc>
                <a:spcPct val="100000"/>
              </a:lnSpc>
              <a:spcBef>
                <a:spcPts val="600"/>
              </a:spcBef>
              <a:buClr>
                <a:srgbClr val="66D082"/>
              </a:buClr>
              <a:buSzPct val="110000"/>
              <a:buFont typeface="Arial" panose="020B0604020202020204" pitchFamily="34" charset="0"/>
              <a:buNone/>
            </a:pPr>
            <a:r>
              <a:rPr lang="en-US" sz="1400" b="1" dirty="0" err="1">
                <a:latin typeface="Askan"/>
              </a:rPr>
              <a:t>Verlustkurve</a:t>
            </a:r>
            <a:r>
              <a:rPr lang="en-US" sz="1400" b="1" dirty="0">
                <a:latin typeface="Askan"/>
              </a:rPr>
              <a:t> (MSE) </a:t>
            </a:r>
            <a:r>
              <a:rPr lang="en-US" sz="1400" b="1" dirty="0" err="1">
                <a:latin typeface="Askan"/>
              </a:rPr>
              <a:t>während</a:t>
            </a:r>
            <a:r>
              <a:rPr lang="en-US" sz="1400" b="1" dirty="0">
                <a:latin typeface="Askan"/>
              </a:rPr>
              <a:t> des Trainings </a:t>
            </a:r>
            <a:r>
              <a:rPr lang="en-US" sz="1400" b="1" dirty="0" err="1">
                <a:latin typeface="Askan"/>
              </a:rPr>
              <a:t>anhand</a:t>
            </a:r>
            <a:r>
              <a:rPr lang="en-US" sz="1400" b="1" dirty="0">
                <a:latin typeface="Askan"/>
              </a:rPr>
              <a:t> der </a:t>
            </a:r>
            <a:r>
              <a:rPr lang="en-US" sz="1400" b="1" dirty="0" err="1">
                <a:latin typeface="Askan"/>
              </a:rPr>
              <a:t>Evaluierungsdaten</a:t>
            </a:r>
            <a:r>
              <a:rPr lang="en-US" sz="1400" b="1" dirty="0">
                <a:latin typeface="Askan"/>
              </a:rPr>
              <a:t>	</a:t>
            </a:r>
            <a:endParaRPr lang="en-US" sz="1400" dirty="0">
              <a:latin typeface="Askan"/>
            </a:endParaRPr>
          </a:p>
          <a:p>
            <a:pPr marL="685800" indent="0">
              <a:lnSpc>
                <a:spcPct val="100000"/>
              </a:lnSpc>
              <a:spcBef>
                <a:spcPts val="600"/>
              </a:spcBef>
              <a:buClr>
                <a:srgbClr val="66D082"/>
              </a:buClr>
              <a:buSzPct val="110000"/>
              <a:buFont typeface="Arial" panose="020B0604020202020204" pitchFamily="34" charset="0"/>
              <a:buNone/>
            </a:pPr>
            <a:r>
              <a:rPr lang="en-US" sz="1400" b="1" dirty="0">
                <a:latin typeface="Askan"/>
              </a:rPr>
              <a:t>	</a:t>
            </a:r>
            <a:endParaRPr lang="de-DE" sz="1400" dirty="0">
              <a:latin typeface="Askan"/>
            </a:endParaRPr>
          </a:p>
        </p:txBody>
      </p:sp>
    </p:spTree>
    <p:extLst>
      <p:ext uri="{BB962C8B-B14F-4D97-AF65-F5344CB8AC3E}">
        <p14:creationId xmlns:p14="http://schemas.microsoft.com/office/powerpoint/2010/main" val="17133345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A6BEAF-1A50-3DDB-4DE9-250A4A4FA446}"/>
            </a:ext>
          </a:extLst>
        </p:cNvPr>
        <p:cNvGrpSpPr/>
        <p:nvPr/>
      </p:nvGrpSpPr>
      <p:grpSpPr>
        <a:xfrm>
          <a:off x="0" y="0"/>
          <a:ext cx="0" cy="0"/>
          <a:chOff x="0" y="0"/>
          <a:chExt cx="0" cy="0"/>
        </a:xfrm>
      </p:grpSpPr>
      <p:pic>
        <p:nvPicPr>
          <p:cNvPr id="10" name="Picture 9">
            <a:extLst>
              <a:ext uri="{FF2B5EF4-FFF2-40B4-BE49-F238E27FC236}">
                <a16:creationId xmlns:a16="http://schemas.microsoft.com/office/drawing/2014/main" id="{45C44818-77A2-8950-1AD1-BDFBFEA6B5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LineDrawing/>
                    </a14:imgEffect>
                  </a14:imgLayer>
                </a14:imgProps>
              </a:ext>
            </a:extLst>
          </a:blip>
          <a:srcRect l="9209"/>
          <a:stretch>
            <a:fillRect/>
          </a:stretch>
        </p:blipFill>
        <p:spPr>
          <a:xfrm>
            <a:off x="9706150" y="98579"/>
            <a:ext cx="10363758" cy="6622896"/>
          </a:xfrm>
          <a:custGeom>
            <a:avLst/>
            <a:gdLst>
              <a:gd name="connsiteX0" fmla="*/ 992328 w 9270443"/>
              <a:gd name="connsiteY0" fmla="*/ 0 h 5924220"/>
              <a:gd name="connsiteX1" fmla="*/ 9270443 w 9270443"/>
              <a:gd name="connsiteY1" fmla="*/ 0 h 5924220"/>
              <a:gd name="connsiteX2" fmla="*/ 9270443 w 9270443"/>
              <a:gd name="connsiteY2" fmla="*/ 5924220 h 5924220"/>
              <a:gd name="connsiteX3" fmla="*/ 0 w 9270443"/>
              <a:gd name="connsiteY3" fmla="*/ 5924220 h 5924220"/>
            </a:gdLst>
            <a:ahLst/>
            <a:cxnLst>
              <a:cxn ang="0">
                <a:pos x="connsiteX0" y="connsiteY0"/>
              </a:cxn>
              <a:cxn ang="0">
                <a:pos x="connsiteX1" y="connsiteY1"/>
              </a:cxn>
              <a:cxn ang="0">
                <a:pos x="connsiteX2" y="connsiteY2"/>
              </a:cxn>
              <a:cxn ang="0">
                <a:pos x="connsiteX3" y="connsiteY3"/>
              </a:cxn>
            </a:cxnLst>
            <a:rect l="l" t="t" r="r" b="b"/>
            <a:pathLst>
              <a:path w="9270443" h="5924220">
                <a:moveTo>
                  <a:pt x="992328" y="0"/>
                </a:moveTo>
                <a:lnTo>
                  <a:pt x="9270443" y="0"/>
                </a:lnTo>
                <a:lnTo>
                  <a:pt x="9270443" y="5924220"/>
                </a:lnTo>
                <a:lnTo>
                  <a:pt x="0" y="5924220"/>
                </a:lnTo>
                <a:close/>
              </a:path>
            </a:pathLst>
          </a:custGeom>
        </p:spPr>
      </p:pic>
      <p:sp>
        <p:nvSpPr>
          <p:cNvPr id="3" name="Inhaltsplatzhalter 2">
            <a:extLst>
              <a:ext uri="{FF2B5EF4-FFF2-40B4-BE49-F238E27FC236}">
                <a16:creationId xmlns:a16="http://schemas.microsoft.com/office/drawing/2014/main" id="{907934CB-6E32-68F6-BFB0-0D1329586EED}"/>
              </a:ext>
            </a:extLst>
          </p:cNvPr>
          <p:cNvSpPr>
            <a:spLocks noGrp="1"/>
          </p:cNvSpPr>
          <p:nvPr>
            <p:ph idx="1"/>
          </p:nvPr>
        </p:nvSpPr>
        <p:spPr>
          <a:xfrm>
            <a:off x="1264920" y="2005012"/>
            <a:ext cx="10515600" cy="4351338"/>
          </a:xfrm>
        </p:spPr>
        <p:txBody>
          <a:bodyPr>
            <a:normAutofit/>
          </a:bodyPr>
          <a:lstStyle/>
          <a:p>
            <a:pPr marL="457200" lvl="1" indent="0">
              <a:lnSpc>
                <a:spcPct val="150000"/>
              </a:lnSpc>
              <a:buNone/>
            </a:pPr>
            <a:endParaRPr lang="de-DE" sz="1800" dirty="0">
              <a:latin typeface="Askan"/>
            </a:endParaRPr>
          </a:p>
          <a:p>
            <a:pPr>
              <a:lnSpc>
                <a:spcPct val="150000"/>
              </a:lnSpc>
            </a:pPr>
            <a:endParaRPr lang="de-DE" sz="2000" dirty="0">
              <a:latin typeface="Askan"/>
            </a:endParaRPr>
          </a:p>
          <a:p>
            <a:pPr>
              <a:lnSpc>
                <a:spcPct val="150000"/>
              </a:lnSpc>
            </a:pPr>
            <a:endParaRPr lang="de-DE" sz="2000" dirty="0">
              <a:latin typeface="Askan"/>
            </a:endParaRPr>
          </a:p>
        </p:txBody>
      </p:sp>
      <p:sp>
        <p:nvSpPr>
          <p:cNvPr id="4" name="Foliennummernplatzhalter 3">
            <a:extLst>
              <a:ext uri="{FF2B5EF4-FFF2-40B4-BE49-F238E27FC236}">
                <a16:creationId xmlns:a16="http://schemas.microsoft.com/office/drawing/2014/main" id="{16F73279-5509-79A3-A359-31EFE1F6565F}"/>
              </a:ext>
            </a:extLst>
          </p:cNvPr>
          <p:cNvSpPr>
            <a:spLocks noGrp="1"/>
          </p:cNvSpPr>
          <p:nvPr>
            <p:ph type="sldNum" sz="quarter" idx="12"/>
          </p:nvPr>
        </p:nvSpPr>
        <p:spPr/>
        <p:txBody>
          <a:bodyPr/>
          <a:lstStyle/>
          <a:p>
            <a:fld id="{B01D1D1E-D4F6-4C1C-B7C7-8D49125CABEB}" type="slidenum">
              <a:rPr lang="de-DE" sz="1000" smtClean="0">
                <a:latin typeface="Askan"/>
              </a:rPr>
              <a:t>16</a:t>
            </a:fld>
            <a:endParaRPr lang="de-DE" sz="1000" dirty="0">
              <a:latin typeface="Askan"/>
            </a:endParaRPr>
          </a:p>
        </p:txBody>
      </p:sp>
      <p:sp>
        <p:nvSpPr>
          <p:cNvPr id="5" name="Fußzeilenplatzhalter 4">
            <a:extLst>
              <a:ext uri="{FF2B5EF4-FFF2-40B4-BE49-F238E27FC236}">
                <a16:creationId xmlns:a16="http://schemas.microsoft.com/office/drawing/2014/main" id="{2A9DCB54-0DC3-4974-3F05-20634E1A89A5}"/>
              </a:ext>
            </a:extLst>
          </p:cNvPr>
          <p:cNvSpPr>
            <a:spLocks noGrp="1"/>
          </p:cNvSpPr>
          <p:nvPr>
            <p:ph type="ftr" sz="quarter" idx="11"/>
          </p:nvPr>
        </p:nvSpPr>
        <p:spPr/>
        <p:txBody>
          <a:bodyPr/>
          <a:lstStyle/>
          <a:p>
            <a:r>
              <a:rPr lang="de-DE" sz="1000" dirty="0">
                <a:latin typeface="Askan"/>
              </a:rPr>
              <a:t>FOM; DLS; Big-Data-Analyseprojekt; P. Hornig; A. Dutovic;</a:t>
            </a:r>
          </a:p>
        </p:txBody>
      </p:sp>
      <p:sp>
        <p:nvSpPr>
          <p:cNvPr id="6" name="Titel 1">
            <a:extLst>
              <a:ext uri="{FF2B5EF4-FFF2-40B4-BE49-F238E27FC236}">
                <a16:creationId xmlns:a16="http://schemas.microsoft.com/office/drawing/2014/main" id="{C498C2B3-29FA-252C-7A26-FAD24D4DE611}"/>
              </a:ext>
            </a:extLst>
          </p:cNvPr>
          <p:cNvSpPr txBox="1">
            <a:spLocks/>
          </p:cNvSpPr>
          <p:nvPr/>
        </p:nvSpPr>
        <p:spPr>
          <a:xfrm>
            <a:off x="838200" y="-734568"/>
            <a:ext cx="9144000" cy="23876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b="1" dirty="0">
                <a:solidFill>
                  <a:srgbClr val="382B43"/>
                </a:solidFill>
                <a:latin typeface="Askan"/>
              </a:rPr>
              <a:t>Evaluierung</a:t>
            </a:r>
          </a:p>
        </p:txBody>
      </p:sp>
      <p:sp>
        <p:nvSpPr>
          <p:cNvPr id="7" name="Rechteck: eine Ecke abgeschnitten 190">
            <a:extLst>
              <a:ext uri="{FF2B5EF4-FFF2-40B4-BE49-F238E27FC236}">
                <a16:creationId xmlns:a16="http://schemas.microsoft.com/office/drawing/2014/main" id="{EC8EE60D-10A6-FD16-1638-31DE69694A74}"/>
              </a:ext>
            </a:extLst>
          </p:cNvPr>
          <p:cNvSpPr/>
          <p:nvPr/>
        </p:nvSpPr>
        <p:spPr>
          <a:xfrm rot="16200000">
            <a:off x="8401051" y="3219449"/>
            <a:ext cx="7010400" cy="571500"/>
          </a:xfrm>
          <a:custGeom>
            <a:avLst/>
            <a:gdLst>
              <a:gd name="connsiteX0" fmla="*/ 0 w 1428782"/>
              <a:gd name="connsiteY0" fmla="*/ 0 h 101694"/>
              <a:gd name="connsiteX1" fmla="*/ 1377935 w 1428782"/>
              <a:gd name="connsiteY1" fmla="*/ 0 h 101694"/>
              <a:gd name="connsiteX2" fmla="*/ 1428782 w 1428782"/>
              <a:gd name="connsiteY2" fmla="*/ 50847 h 101694"/>
              <a:gd name="connsiteX3" fmla="*/ 1428782 w 1428782"/>
              <a:gd name="connsiteY3" fmla="*/ 101694 h 101694"/>
              <a:gd name="connsiteX4" fmla="*/ 0 w 1428782"/>
              <a:gd name="connsiteY4" fmla="*/ 101694 h 101694"/>
              <a:gd name="connsiteX5" fmla="*/ 0 w 1428782"/>
              <a:gd name="connsiteY5" fmla="*/ 0 h 101694"/>
              <a:gd name="connsiteX0" fmla="*/ 0 w 1444259"/>
              <a:gd name="connsiteY0" fmla="*/ 0 h 135481"/>
              <a:gd name="connsiteX1" fmla="*/ 1393412 w 1444259"/>
              <a:gd name="connsiteY1" fmla="*/ 33787 h 135481"/>
              <a:gd name="connsiteX2" fmla="*/ 1444259 w 1444259"/>
              <a:gd name="connsiteY2" fmla="*/ 84634 h 135481"/>
              <a:gd name="connsiteX3" fmla="*/ 1444259 w 1444259"/>
              <a:gd name="connsiteY3" fmla="*/ 135481 h 135481"/>
              <a:gd name="connsiteX4" fmla="*/ 15477 w 1444259"/>
              <a:gd name="connsiteY4" fmla="*/ 135481 h 135481"/>
              <a:gd name="connsiteX5" fmla="*/ 0 w 1444259"/>
              <a:gd name="connsiteY5" fmla="*/ 0 h 135481"/>
              <a:gd name="connsiteX0" fmla="*/ 0 w 1444259"/>
              <a:gd name="connsiteY0" fmla="*/ 0 h 135481"/>
              <a:gd name="connsiteX1" fmla="*/ 1287954 w 1444259"/>
              <a:gd name="connsiteY1" fmla="*/ 29581 h 135481"/>
              <a:gd name="connsiteX2" fmla="*/ 1444259 w 1444259"/>
              <a:gd name="connsiteY2" fmla="*/ 84634 h 135481"/>
              <a:gd name="connsiteX3" fmla="*/ 1444259 w 1444259"/>
              <a:gd name="connsiteY3" fmla="*/ 135481 h 135481"/>
              <a:gd name="connsiteX4" fmla="*/ 15477 w 1444259"/>
              <a:gd name="connsiteY4" fmla="*/ 135481 h 135481"/>
              <a:gd name="connsiteX5" fmla="*/ 0 w 1444259"/>
              <a:gd name="connsiteY5" fmla="*/ 0 h 135481"/>
              <a:gd name="connsiteX0" fmla="*/ 0 w 1444259"/>
              <a:gd name="connsiteY0" fmla="*/ 0 h 135481"/>
              <a:gd name="connsiteX1" fmla="*/ 1287954 w 1444259"/>
              <a:gd name="connsiteY1" fmla="*/ 29581 h 135481"/>
              <a:gd name="connsiteX2" fmla="*/ 1442722 w 1444259"/>
              <a:gd name="connsiteY2" fmla="*/ 65646 h 135481"/>
              <a:gd name="connsiteX3" fmla="*/ 1444259 w 1444259"/>
              <a:gd name="connsiteY3" fmla="*/ 135481 h 135481"/>
              <a:gd name="connsiteX4" fmla="*/ 15477 w 1444259"/>
              <a:gd name="connsiteY4" fmla="*/ 135481 h 135481"/>
              <a:gd name="connsiteX5" fmla="*/ 0 w 1444259"/>
              <a:gd name="connsiteY5" fmla="*/ 0 h 135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4259" h="135481">
                <a:moveTo>
                  <a:pt x="0" y="0"/>
                </a:moveTo>
                <a:lnTo>
                  <a:pt x="1287954" y="29581"/>
                </a:lnTo>
                <a:lnTo>
                  <a:pt x="1442722" y="65646"/>
                </a:lnTo>
                <a:cubicBezTo>
                  <a:pt x="1443234" y="88924"/>
                  <a:pt x="1443747" y="112203"/>
                  <a:pt x="1444259" y="135481"/>
                </a:cubicBezTo>
                <a:lnTo>
                  <a:pt x="15477" y="135481"/>
                </a:lnTo>
                <a:lnTo>
                  <a:pt x="0" y="0"/>
                </a:lnTo>
                <a:close/>
              </a:path>
            </a:pathLst>
          </a:custGeom>
          <a:solidFill>
            <a:srgbClr val="A8E4B8">
              <a:alpha val="6784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8" name="Titel 1">
            <a:extLst>
              <a:ext uri="{FF2B5EF4-FFF2-40B4-BE49-F238E27FC236}">
                <a16:creationId xmlns:a16="http://schemas.microsoft.com/office/drawing/2014/main" id="{778797E8-6853-F3C1-DDD6-7B27B0CE326F}"/>
              </a:ext>
            </a:extLst>
          </p:cNvPr>
          <p:cNvSpPr>
            <a:spLocks noGrp="1"/>
          </p:cNvSpPr>
          <p:nvPr>
            <p:ph type="title"/>
          </p:nvPr>
        </p:nvSpPr>
        <p:spPr>
          <a:xfrm>
            <a:off x="884476" y="699439"/>
            <a:ext cx="10515600" cy="1054099"/>
          </a:xfrm>
        </p:spPr>
        <p:txBody>
          <a:bodyPr anchor="t">
            <a:normAutofit/>
          </a:bodyPr>
          <a:lstStyle/>
          <a:p>
            <a:r>
              <a:rPr lang="de-DE" sz="1400" spc="300" dirty="0">
                <a:solidFill>
                  <a:srgbClr val="66D082"/>
                </a:solidFill>
                <a:latin typeface="Askan"/>
              </a:rPr>
              <a:t>Experiment 1 „GOOG stock“ </a:t>
            </a:r>
          </a:p>
        </p:txBody>
      </p:sp>
      <p:sp>
        <p:nvSpPr>
          <p:cNvPr id="11" name="Inhaltsplatzhalter 49">
            <a:extLst>
              <a:ext uri="{FF2B5EF4-FFF2-40B4-BE49-F238E27FC236}">
                <a16:creationId xmlns:a16="http://schemas.microsoft.com/office/drawing/2014/main" id="{49772383-CD13-D95D-ADBD-8DD4732F2CEA}"/>
              </a:ext>
            </a:extLst>
          </p:cNvPr>
          <p:cNvSpPr txBox="1">
            <a:spLocks/>
          </p:cNvSpPr>
          <p:nvPr/>
        </p:nvSpPr>
        <p:spPr>
          <a:xfrm>
            <a:off x="0" y="1009488"/>
            <a:ext cx="12344400" cy="571198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914400" indent="0">
              <a:lnSpc>
                <a:spcPct val="100000"/>
              </a:lnSpc>
              <a:spcBef>
                <a:spcPts val="600"/>
              </a:spcBef>
              <a:buClr>
                <a:srgbClr val="66D082"/>
              </a:buClr>
              <a:buSzPct val="110000"/>
              <a:buFont typeface="Arial" panose="020B0604020202020204" pitchFamily="34" charset="0"/>
              <a:buNone/>
            </a:pPr>
            <a:endParaRPr lang="en-US" sz="1400" b="1" dirty="0">
              <a:latin typeface="Askan"/>
            </a:endParaRPr>
          </a:p>
          <a:p>
            <a:pPr marL="685800" indent="0">
              <a:lnSpc>
                <a:spcPct val="100000"/>
              </a:lnSpc>
              <a:spcBef>
                <a:spcPts val="600"/>
              </a:spcBef>
              <a:buClr>
                <a:srgbClr val="66D082"/>
              </a:buClr>
              <a:buSzPct val="110000"/>
              <a:buFont typeface="Arial" panose="020B0604020202020204" pitchFamily="34" charset="0"/>
              <a:buNone/>
            </a:pPr>
            <a:r>
              <a:rPr lang="en-US" sz="1400" b="1" dirty="0">
                <a:latin typeface="Askan"/>
              </a:rPr>
              <a:t>	</a:t>
            </a:r>
            <a:endParaRPr lang="de-DE" sz="1400" dirty="0">
              <a:latin typeface="Askan"/>
            </a:endParaRPr>
          </a:p>
        </p:txBody>
      </p:sp>
      <p:sp>
        <p:nvSpPr>
          <p:cNvPr id="17" name="Inhaltsplatzhalter 49">
            <a:extLst>
              <a:ext uri="{FF2B5EF4-FFF2-40B4-BE49-F238E27FC236}">
                <a16:creationId xmlns:a16="http://schemas.microsoft.com/office/drawing/2014/main" id="{E280F7F5-DF57-02EB-00E7-4F2D996C1AEB}"/>
              </a:ext>
            </a:extLst>
          </p:cNvPr>
          <p:cNvSpPr txBox="1">
            <a:spLocks/>
          </p:cNvSpPr>
          <p:nvPr/>
        </p:nvSpPr>
        <p:spPr>
          <a:xfrm>
            <a:off x="-411480" y="922811"/>
            <a:ext cx="12192000" cy="58297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85800" indent="0" algn="ctr">
              <a:lnSpc>
                <a:spcPct val="100000"/>
              </a:lnSpc>
              <a:spcBef>
                <a:spcPts val="600"/>
              </a:spcBef>
              <a:buClr>
                <a:srgbClr val="66D082"/>
              </a:buClr>
              <a:buSzPct val="110000"/>
              <a:buNone/>
            </a:pPr>
            <a:endParaRPr lang="en-US" sz="1400" dirty="0">
              <a:latin typeface="Askan"/>
            </a:endParaRPr>
          </a:p>
          <a:p>
            <a:pPr marL="914400" indent="0" algn="ctr">
              <a:lnSpc>
                <a:spcPct val="100000"/>
              </a:lnSpc>
              <a:spcBef>
                <a:spcPts val="600"/>
              </a:spcBef>
              <a:buClr>
                <a:srgbClr val="66D082"/>
              </a:buClr>
              <a:buSzPct val="110000"/>
              <a:buFont typeface="Arial" panose="020B0604020202020204" pitchFamily="34" charset="0"/>
              <a:buNone/>
            </a:pPr>
            <a:r>
              <a:rPr lang="en-US" sz="1600" b="1" dirty="0" err="1">
                <a:latin typeface="Askan"/>
              </a:rPr>
              <a:t>Prognosekurven</a:t>
            </a:r>
            <a:endParaRPr lang="en-US" sz="1600" dirty="0">
              <a:latin typeface="Askan"/>
            </a:endParaRPr>
          </a:p>
          <a:p>
            <a:pPr marL="685800" indent="0" algn="ctr">
              <a:lnSpc>
                <a:spcPct val="100000"/>
              </a:lnSpc>
              <a:spcBef>
                <a:spcPts val="600"/>
              </a:spcBef>
              <a:buClr>
                <a:srgbClr val="66D082"/>
              </a:buClr>
              <a:buSzPct val="110000"/>
              <a:buFont typeface="Arial" panose="020B0604020202020204" pitchFamily="34" charset="0"/>
              <a:buNone/>
            </a:pPr>
            <a:r>
              <a:rPr lang="en-US" sz="1400" b="1" dirty="0">
                <a:latin typeface="Askan"/>
              </a:rPr>
              <a:t>	</a:t>
            </a:r>
            <a:endParaRPr lang="de-DE" sz="1400" dirty="0">
              <a:latin typeface="Askan"/>
            </a:endParaRPr>
          </a:p>
        </p:txBody>
      </p:sp>
      <p:pic>
        <p:nvPicPr>
          <p:cNvPr id="9" name="Picture 2">
            <a:extLst>
              <a:ext uri="{FF2B5EF4-FFF2-40B4-BE49-F238E27FC236}">
                <a16:creationId xmlns:a16="http://schemas.microsoft.com/office/drawing/2014/main" id="{D3BB6B34-BF3D-F1F8-6E3E-FB3310F6949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0892" y="1751612"/>
            <a:ext cx="5150948" cy="292099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a:extLst>
              <a:ext uri="{FF2B5EF4-FFF2-40B4-BE49-F238E27FC236}">
                <a16:creationId xmlns:a16="http://schemas.microsoft.com/office/drawing/2014/main" id="{AF4B0BDF-3E7C-6A0A-D0EF-ABF5A9E1259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28616" y="1781278"/>
            <a:ext cx="4993892" cy="2837566"/>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6" name="Table 15">
            <a:extLst>
              <a:ext uri="{FF2B5EF4-FFF2-40B4-BE49-F238E27FC236}">
                <a16:creationId xmlns:a16="http://schemas.microsoft.com/office/drawing/2014/main" id="{918457D0-AA8D-510B-46D0-54BC40B77AC0}"/>
              </a:ext>
            </a:extLst>
          </p:cNvPr>
          <p:cNvGraphicFramePr>
            <a:graphicFrameLocks noGrp="1"/>
          </p:cNvGraphicFramePr>
          <p:nvPr>
            <p:extLst>
              <p:ext uri="{D42A27DB-BD31-4B8C-83A1-F6EECF244321}">
                <p14:modId xmlns:p14="http://schemas.microsoft.com/office/powerpoint/2010/main" val="1698638381"/>
              </p:ext>
            </p:extLst>
          </p:nvPr>
        </p:nvGraphicFramePr>
        <p:xfrm>
          <a:off x="4253867" y="5317839"/>
          <a:ext cx="3585208" cy="758409"/>
        </p:xfrm>
        <a:graphic>
          <a:graphicData uri="http://schemas.openxmlformats.org/drawingml/2006/table">
            <a:tbl>
              <a:tblPr firstRow="1" bandRow="1">
                <a:tableStyleId>{5940675A-B579-460E-94D1-54222C63F5DA}</a:tableStyleId>
              </a:tblPr>
              <a:tblGrid>
                <a:gridCol w="896302">
                  <a:extLst>
                    <a:ext uri="{9D8B030D-6E8A-4147-A177-3AD203B41FA5}">
                      <a16:colId xmlns:a16="http://schemas.microsoft.com/office/drawing/2014/main" val="3506197947"/>
                    </a:ext>
                  </a:extLst>
                </a:gridCol>
                <a:gridCol w="896302">
                  <a:extLst>
                    <a:ext uri="{9D8B030D-6E8A-4147-A177-3AD203B41FA5}">
                      <a16:colId xmlns:a16="http://schemas.microsoft.com/office/drawing/2014/main" val="1486334376"/>
                    </a:ext>
                  </a:extLst>
                </a:gridCol>
                <a:gridCol w="896302">
                  <a:extLst>
                    <a:ext uri="{9D8B030D-6E8A-4147-A177-3AD203B41FA5}">
                      <a16:colId xmlns:a16="http://schemas.microsoft.com/office/drawing/2014/main" val="3533437013"/>
                    </a:ext>
                  </a:extLst>
                </a:gridCol>
                <a:gridCol w="896302">
                  <a:extLst>
                    <a:ext uri="{9D8B030D-6E8A-4147-A177-3AD203B41FA5}">
                      <a16:colId xmlns:a16="http://schemas.microsoft.com/office/drawing/2014/main" val="3477548525"/>
                    </a:ext>
                  </a:extLst>
                </a:gridCol>
              </a:tblGrid>
              <a:tr h="252803">
                <a:tc>
                  <a:txBody>
                    <a:bodyPr/>
                    <a:lstStyle/>
                    <a:p>
                      <a:pPr algn="ctr"/>
                      <a:r>
                        <a:rPr lang="de-DE" sz="1100" b="1" dirty="0">
                          <a:latin typeface="Askan"/>
                        </a:rPr>
                        <a:t>Modell</a:t>
                      </a:r>
                      <a:endParaRPr lang="en-US" sz="1100" b="1" dirty="0">
                        <a:latin typeface="Askan"/>
                      </a:endParaRPr>
                    </a:p>
                  </a:txBody>
                  <a:tcPr marL="68946" marR="68946" marT="34473" marB="34473" anchor="ctr"/>
                </a:tc>
                <a:tc>
                  <a:txBody>
                    <a:bodyPr/>
                    <a:lstStyle/>
                    <a:p>
                      <a:pPr algn="ctr"/>
                      <a:r>
                        <a:rPr lang="de-DE" sz="1100" b="1" dirty="0">
                          <a:latin typeface="Askan"/>
                        </a:rPr>
                        <a:t>MAE</a:t>
                      </a:r>
                      <a:endParaRPr lang="en-US" sz="1100" b="1" dirty="0">
                        <a:latin typeface="Askan"/>
                      </a:endParaRPr>
                    </a:p>
                  </a:txBody>
                  <a:tcPr marL="68946" marR="68946" marT="34473" marB="34473" anchor="ctr"/>
                </a:tc>
                <a:tc>
                  <a:txBody>
                    <a:bodyPr/>
                    <a:lstStyle/>
                    <a:p>
                      <a:pPr algn="ctr"/>
                      <a:r>
                        <a:rPr lang="de-DE" sz="1100" b="1" dirty="0">
                          <a:latin typeface="Askan"/>
                        </a:rPr>
                        <a:t>MSE</a:t>
                      </a:r>
                      <a:endParaRPr lang="en-US" sz="1100" b="1" dirty="0">
                        <a:latin typeface="Askan"/>
                      </a:endParaRPr>
                    </a:p>
                  </a:txBody>
                  <a:tcPr marL="68946" marR="68946" marT="34473" marB="34473" anchor="ctr"/>
                </a:tc>
                <a:tc>
                  <a:txBody>
                    <a:bodyPr/>
                    <a:lstStyle/>
                    <a:p>
                      <a:pPr algn="ctr"/>
                      <a:r>
                        <a:rPr lang="de-DE" sz="1100" b="1" dirty="0">
                          <a:latin typeface="Askan"/>
                        </a:rPr>
                        <a:t>MAPE(%)</a:t>
                      </a:r>
                      <a:endParaRPr lang="en-US" sz="1100" b="1" dirty="0">
                        <a:latin typeface="Askan"/>
                      </a:endParaRPr>
                    </a:p>
                  </a:txBody>
                  <a:tcPr marL="68946" marR="68946" marT="34473" marB="34473" anchor="ctr"/>
                </a:tc>
                <a:extLst>
                  <a:ext uri="{0D108BD9-81ED-4DB2-BD59-A6C34878D82A}">
                    <a16:rowId xmlns:a16="http://schemas.microsoft.com/office/drawing/2014/main" val="1600190934"/>
                  </a:ext>
                </a:extLst>
              </a:tr>
              <a:tr h="252803">
                <a:tc>
                  <a:txBody>
                    <a:bodyPr/>
                    <a:lstStyle/>
                    <a:p>
                      <a:pPr algn="ctr"/>
                      <a:r>
                        <a:rPr lang="de-DE" sz="1100" b="1" dirty="0">
                          <a:latin typeface="Askan"/>
                        </a:rPr>
                        <a:t>Basis</a:t>
                      </a:r>
                      <a:endParaRPr lang="en-US" sz="1100" b="1" dirty="0">
                        <a:latin typeface="Askan"/>
                      </a:endParaRPr>
                    </a:p>
                  </a:txBody>
                  <a:tcPr marL="68946" marR="68946" marT="34473" marB="34473" anchor="ctr"/>
                </a:tc>
                <a:tc>
                  <a:txBody>
                    <a:bodyPr/>
                    <a:lstStyle/>
                    <a:p>
                      <a:pPr algn="ctr"/>
                      <a:r>
                        <a:rPr lang="de-DE" sz="1100" dirty="0">
                          <a:latin typeface="Askan"/>
                        </a:rPr>
                        <a:t>14.78</a:t>
                      </a:r>
                      <a:endParaRPr lang="en-US" sz="1100" dirty="0">
                        <a:latin typeface="Askan"/>
                      </a:endParaRPr>
                    </a:p>
                  </a:txBody>
                  <a:tcPr marL="68946" marR="68946" marT="34473" marB="34473" anchor="ctr"/>
                </a:tc>
                <a:tc>
                  <a:txBody>
                    <a:bodyPr/>
                    <a:lstStyle/>
                    <a:p>
                      <a:pPr algn="ctr"/>
                      <a:r>
                        <a:rPr lang="de-DE" sz="1100" dirty="0">
                          <a:latin typeface="Askan"/>
                        </a:rPr>
                        <a:t>357.0</a:t>
                      </a:r>
                      <a:endParaRPr lang="en-US" sz="1100" dirty="0">
                        <a:latin typeface="Askan"/>
                      </a:endParaRPr>
                    </a:p>
                  </a:txBody>
                  <a:tcPr marL="68946" marR="68946" marT="34473" marB="34473" anchor="ctr"/>
                </a:tc>
                <a:tc>
                  <a:txBody>
                    <a:bodyPr/>
                    <a:lstStyle/>
                    <a:p>
                      <a:pPr algn="ctr"/>
                      <a:r>
                        <a:rPr lang="de-DE" sz="1100" dirty="0">
                          <a:latin typeface="Askan"/>
                        </a:rPr>
                        <a:t>2.05</a:t>
                      </a:r>
                      <a:endParaRPr lang="en-US" sz="1100" dirty="0">
                        <a:latin typeface="Askan"/>
                      </a:endParaRPr>
                    </a:p>
                  </a:txBody>
                  <a:tcPr marL="68946" marR="68946" marT="34473" marB="34473" anchor="ctr"/>
                </a:tc>
                <a:extLst>
                  <a:ext uri="{0D108BD9-81ED-4DB2-BD59-A6C34878D82A}">
                    <a16:rowId xmlns:a16="http://schemas.microsoft.com/office/drawing/2014/main" val="3898724692"/>
                  </a:ext>
                </a:extLst>
              </a:tr>
              <a:tr h="252803">
                <a:tc>
                  <a:txBody>
                    <a:bodyPr/>
                    <a:lstStyle/>
                    <a:p>
                      <a:pPr algn="ctr"/>
                      <a:r>
                        <a:rPr lang="de-DE" sz="1100" b="1" dirty="0">
                          <a:latin typeface="Askan"/>
                        </a:rPr>
                        <a:t>Forschung</a:t>
                      </a:r>
                      <a:endParaRPr lang="en-US" sz="1100" b="1" dirty="0">
                        <a:latin typeface="Askan"/>
                      </a:endParaRPr>
                    </a:p>
                  </a:txBody>
                  <a:tcPr marL="68946" marR="68946" marT="34473" marB="34473" anchor="ctr"/>
                </a:tc>
                <a:tc>
                  <a:txBody>
                    <a:bodyPr/>
                    <a:lstStyle/>
                    <a:p>
                      <a:pPr algn="ctr"/>
                      <a:r>
                        <a:rPr lang="de-DE" sz="1100" dirty="0">
                          <a:latin typeface="Askan"/>
                        </a:rPr>
                        <a:t>12.45</a:t>
                      </a:r>
                      <a:endParaRPr lang="en-US" sz="1100" dirty="0">
                        <a:latin typeface="Askan"/>
                      </a:endParaRPr>
                    </a:p>
                  </a:txBody>
                  <a:tcPr marL="68946" marR="68946" marT="34473" marB="34473" anchor="ctr"/>
                </a:tc>
                <a:tc>
                  <a:txBody>
                    <a:bodyPr/>
                    <a:lstStyle/>
                    <a:p>
                      <a:pPr algn="ctr"/>
                      <a:r>
                        <a:rPr lang="de-DE" sz="1100" dirty="0">
                          <a:latin typeface="Askan"/>
                        </a:rPr>
                        <a:t>256.12</a:t>
                      </a:r>
                      <a:endParaRPr lang="en-US" sz="1100" dirty="0">
                        <a:latin typeface="Askan"/>
                      </a:endParaRPr>
                    </a:p>
                  </a:txBody>
                  <a:tcPr marL="68946" marR="68946" marT="34473" marB="34473" anchor="ctr"/>
                </a:tc>
                <a:tc>
                  <a:txBody>
                    <a:bodyPr/>
                    <a:lstStyle/>
                    <a:p>
                      <a:pPr algn="ctr"/>
                      <a:r>
                        <a:rPr lang="de-DE" sz="1100" dirty="0">
                          <a:latin typeface="Askan"/>
                        </a:rPr>
                        <a:t>1.72</a:t>
                      </a:r>
                      <a:endParaRPr lang="en-US" sz="1100" dirty="0">
                        <a:latin typeface="Askan"/>
                      </a:endParaRPr>
                    </a:p>
                  </a:txBody>
                  <a:tcPr marL="68946" marR="68946" marT="34473" marB="34473" anchor="ctr"/>
                </a:tc>
                <a:extLst>
                  <a:ext uri="{0D108BD9-81ED-4DB2-BD59-A6C34878D82A}">
                    <a16:rowId xmlns:a16="http://schemas.microsoft.com/office/drawing/2014/main" val="478835888"/>
                  </a:ext>
                </a:extLst>
              </a:tr>
            </a:tbl>
          </a:graphicData>
        </a:graphic>
      </p:graphicFrame>
      <p:sp>
        <p:nvSpPr>
          <p:cNvPr id="19" name="TextBox 18">
            <a:extLst>
              <a:ext uri="{FF2B5EF4-FFF2-40B4-BE49-F238E27FC236}">
                <a16:creationId xmlns:a16="http://schemas.microsoft.com/office/drawing/2014/main" id="{57188ADA-DCD2-377D-208A-5473DA362DFE}"/>
              </a:ext>
            </a:extLst>
          </p:cNvPr>
          <p:cNvSpPr txBox="1"/>
          <p:nvPr/>
        </p:nvSpPr>
        <p:spPr>
          <a:xfrm>
            <a:off x="2745583" y="1512927"/>
            <a:ext cx="2043112" cy="276999"/>
          </a:xfrm>
          <a:prstGeom prst="rect">
            <a:avLst/>
          </a:prstGeom>
          <a:noFill/>
        </p:spPr>
        <p:txBody>
          <a:bodyPr wrap="square">
            <a:spAutoFit/>
          </a:bodyPr>
          <a:lstStyle/>
          <a:p>
            <a:r>
              <a:rPr lang="en-US" sz="1200" b="1" dirty="0" err="1">
                <a:latin typeface="Askan"/>
              </a:rPr>
              <a:t>Basismodell</a:t>
            </a:r>
            <a:endParaRPr lang="en-US" sz="1200" dirty="0"/>
          </a:p>
        </p:txBody>
      </p:sp>
      <p:sp>
        <p:nvSpPr>
          <p:cNvPr id="20" name="TextBox 19">
            <a:extLst>
              <a:ext uri="{FF2B5EF4-FFF2-40B4-BE49-F238E27FC236}">
                <a16:creationId xmlns:a16="http://schemas.microsoft.com/office/drawing/2014/main" id="{E368BEB1-FA4C-EC2D-4D6A-B5B53F7E26E2}"/>
              </a:ext>
            </a:extLst>
          </p:cNvPr>
          <p:cNvSpPr txBox="1"/>
          <p:nvPr/>
        </p:nvSpPr>
        <p:spPr>
          <a:xfrm>
            <a:off x="7639900" y="1512927"/>
            <a:ext cx="2043112" cy="276999"/>
          </a:xfrm>
          <a:prstGeom prst="rect">
            <a:avLst/>
          </a:prstGeom>
          <a:noFill/>
        </p:spPr>
        <p:txBody>
          <a:bodyPr wrap="square">
            <a:spAutoFit/>
          </a:bodyPr>
          <a:lstStyle/>
          <a:p>
            <a:r>
              <a:rPr lang="en-US" sz="1200" b="1" dirty="0" err="1">
                <a:latin typeface="Askan"/>
              </a:rPr>
              <a:t>Forschungsmodell</a:t>
            </a:r>
            <a:endParaRPr lang="en-US" sz="1200" dirty="0"/>
          </a:p>
        </p:txBody>
      </p:sp>
      <p:sp>
        <p:nvSpPr>
          <p:cNvPr id="21" name="TextBox 20">
            <a:extLst>
              <a:ext uri="{FF2B5EF4-FFF2-40B4-BE49-F238E27FC236}">
                <a16:creationId xmlns:a16="http://schemas.microsoft.com/office/drawing/2014/main" id="{F7FE991A-A3FA-6A85-05BD-49CBCA4BFFFF}"/>
              </a:ext>
            </a:extLst>
          </p:cNvPr>
          <p:cNvSpPr txBox="1"/>
          <p:nvPr/>
        </p:nvSpPr>
        <p:spPr>
          <a:xfrm>
            <a:off x="5501164" y="4899607"/>
            <a:ext cx="2043112" cy="276999"/>
          </a:xfrm>
          <a:prstGeom prst="rect">
            <a:avLst/>
          </a:prstGeom>
          <a:noFill/>
        </p:spPr>
        <p:txBody>
          <a:bodyPr wrap="square">
            <a:spAutoFit/>
          </a:bodyPr>
          <a:lstStyle/>
          <a:p>
            <a:r>
              <a:rPr lang="en-US" sz="1200" b="1" dirty="0" err="1">
                <a:latin typeface="Askan"/>
              </a:rPr>
              <a:t>Metrik-Vergleich</a:t>
            </a:r>
            <a:endParaRPr lang="en-US" sz="1200" dirty="0"/>
          </a:p>
        </p:txBody>
      </p:sp>
    </p:spTree>
    <p:extLst>
      <p:ext uri="{BB962C8B-B14F-4D97-AF65-F5344CB8AC3E}">
        <p14:creationId xmlns:p14="http://schemas.microsoft.com/office/powerpoint/2010/main" val="2251234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43A7CB-8FCC-8903-A6CE-00729B3E4869}"/>
            </a:ext>
          </a:extLst>
        </p:cNvPr>
        <p:cNvGrpSpPr/>
        <p:nvPr/>
      </p:nvGrpSpPr>
      <p:grpSpPr>
        <a:xfrm>
          <a:off x="0" y="0"/>
          <a:ext cx="0" cy="0"/>
          <a:chOff x="0" y="0"/>
          <a:chExt cx="0" cy="0"/>
        </a:xfrm>
      </p:grpSpPr>
      <p:pic>
        <p:nvPicPr>
          <p:cNvPr id="10" name="Picture 9">
            <a:extLst>
              <a:ext uri="{FF2B5EF4-FFF2-40B4-BE49-F238E27FC236}">
                <a16:creationId xmlns:a16="http://schemas.microsoft.com/office/drawing/2014/main" id="{AFBA0093-ACA8-3DE7-64DC-4BCD0000BDA7}"/>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LineDrawing/>
                    </a14:imgEffect>
                  </a14:imgLayer>
                </a14:imgProps>
              </a:ext>
            </a:extLst>
          </a:blip>
          <a:srcRect l="9209"/>
          <a:stretch>
            <a:fillRect/>
          </a:stretch>
        </p:blipFill>
        <p:spPr>
          <a:xfrm>
            <a:off x="9706150" y="98579"/>
            <a:ext cx="10363758" cy="6622896"/>
          </a:xfrm>
          <a:custGeom>
            <a:avLst/>
            <a:gdLst>
              <a:gd name="connsiteX0" fmla="*/ 992328 w 9270443"/>
              <a:gd name="connsiteY0" fmla="*/ 0 h 5924220"/>
              <a:gd name="connsiteX1" fmla="*/ 9270443 w 9270443"/>
              <a:gd name="connsiteY1" fmla="*/ 0 h 5924220"/>
              <a:gd name="connsiteX2" fmla="*/ 9270443 w 9270443"/>
              <a:gd name="connsiteY2" fmla="*/ 5924220 h 5924220"/>
              <a:gd name="connsiteX3" fmla="*/ 0 w 9270443"/>
              <a:gd name="connsiteY3" fmla="*/ 5924220 h 5924220"/>
            </a:gdLst>
            <a:ahLst/>
            <a:cxnLst>
              <a:cxn ang="0">
                <a:pos x="connsiteX0" y="connsiteY0"/>
              </a:cxn>
              <a:cxn ang="0">
                <a:pos x="connsiteX1" y="connsiteY1"/>
              </a:cxn>
              <a:cxn ang="0">
                <a:pos x="connsiteX2" y="connsiteY2"/>
              </a:cxn>
              <a:cxn ang="0">
                <a:pos x="connsiteX3" y="connsiteY3"/>
              </a:cxn>
            </a:cxnLst>
            <a:rect l="l" t="t" r="r" b="b"/>
            <a:pathLst>
              <a:path w="9270443" h="5924220">
                <a:moveTo>
                  <a:pt x="992328" y="0"/>
                </a:moveTo>
                <a:lnTo>
                  <a:pt x="9270443" y="0"/>
                </a:lnTo>
                <a:lnTo>
                  <a:pt x="9270443" y="5924220"/>
                </a:lnTo>
                <a:lnTo>
                  <a:pt x="0" y="5924220"/>
                </a:lnTo>
                <a:close/>
              </a:path>
            </a:pathLst>
          </a:custGeom>
        </p:spPr>
      </p:pic>
      <p:sp>
        <p:nvSpPr>
          <p:cNvPr id="3" name="Inhaltsplatzhalter 2">
            <a:extLst>
              <a:ext uri="{FF2B5EF4-FFF2-40B4-BE49-F238E27FC236}">
                <a16:creationId xmlns:a16="http://schemas.microsoft.com/office/drawing/2014/main" id="{9EFB5F20-871E-3B98-D405-9D7E7F947A00}"/>
              </a:ext>
            </a:extLst>
          </p:cNvPr>
          <p:cNvSpPr>
            <a:spLocks noGrp="1"/>
          </p:cNvSpPr>
          <p:nvPr>
            <p:ph idx="1"/>
          </p:nvPr>
        </p:nvSpPr>
        <p:spPr>
          <a:xfrm>
            <a:off x="1264920" y="2005012"/>
            <a:ext cx="10515600" cy="4351338"/>
          </a:xfrm>
        </p:spPr>
        <p:txBody>
          <a:bodyPr>
            <a:normAutofit/>
          </a:bodyPr>
          <a:lstStyle/>
          <a:p>
            <a:pPr marL="457200" lvl="1" indent="0">
              <a:lnSpc>
                <a:spcPct val="150000"/>
              </a:lnSpc>
              <a:buNone/>
            </a:pPr>
            <a:endParaRPr lang="de-DE" sz="1800" dirty="0">
              <a:latin typeface="Askan"/>
            </a:endParaRPr>
          </a:p>
          <a:p>
            <a:pPr>
              <a:lnSpc>
                <a:spcPct val="150000"/>
              </a:lnSpc>
            </a:pPr>
            <a:endParaRPr lang="de-DE" sz="2000" dirty="0">
              <a:latin typeface="Askan"/>
            </a:endParaRPr>
          </a:p>
          <a:p>
            <a:pPr>
              <a:lnSpc>
                <a:spcPct val="150000"/>
              </a:lnSpc>
            </a:pPr>
            <a:endParaRPr lang="de-DE" sz="2000" dirty="0">
              <a:latin typeface="Askan"/>
            </a:endParaRPr>
          </a:p>
        </p:txBody>
      </p:sp>
      <p:sp>
        <p:nvSpPr>
          <p:cNvPr id="4" name="Foliennummernplatzhalter 3">
            <a:extLst>
              <a:ext uri="{FF2B5EF4-FFF2-40B4-BE49-F238E27FC236}">
                <a16:creationId xmlns:a16="http://schemas.microsoft.com/office/drawing/2014/main" id="{D54F3CDF-5754-06CB-CBDC-2DBDAFD7391E}"/>
              </a:ext>
            </a:extLst>
          </p:cNvPr>
          <p:cNvSpPr>
            <a:spLocks noGrp="1"/>
          </p:cNvSpPr>
          <p:nvPr>
            <p:ph type="sldNum" sz="quarter" idx="12"/>
          </p:nvPr>
        </p:nvSpPr>
        <p:spPr/>
        <p:txBody>
          <a:bodyPr/>
          <a:lstStyle/>
          <a:p>
            <a:fld id="{B01D1D1E-D4F6-4C1C-B7C7-8D49125CABEB}" type="slidenum">
              <a:rPr lang="de-DE" sz="1000" smtClean="0">
                <a:latin typeface="Askan"/>
              </a:rPr>
              <a:t>17</a:t>
            </a:fld>
            <a:endParaRPr lang="de-DE" sz="1000" dirty="0">
              <a:latin typeface="Askan"/>
            </a:endParaRPr>
          </a:p>
        </p:txBody>
      </p:sp>
      <p:sp>
        <p:nvSpPr>
          <p:cNvPr id="5" name="Fußzeilenplatzhalter 4">
            <a:extLst>
              <a:ext uri="{FF2B5EF4-FFF2-40B4-BE49-F238E27FC236}">
                <a16:creationId xmlns:a16="http://schemas.microsoft.com/office/drawing/2014/main" id="{DE8EC389-1528-196F-439C-3B70ED81D0AE}"/>
              </a:ext>
            </a:extLst>
          </p:cNvPr>
          <p:cNvSpPr>
            <a:spLocks noGrp="1"/>
          </p:cNvSpPr>
          <p:nvPr>
            <p:ph type="ftr" sz="quarter" idx="11"/>
          </p:nvPr>
        </p:nvSpPr>
        <p:spPr/>
        <p:txBody>
          <a:bodyPr/>
          <a:lstStyle/>
          <a:p>
            <a:r>
              <a:rPr lang="de-DE" sz="1000" dirty="0">
                <a:latin typeface="Askan"/>
              </a:rPr>
              <a:t>FOM; DLS; Big-Data-Analyseprojekt; P. Hornig; A. Dutovic;</a:t>
            </a:r>
          </a:p>
        </p:txBody>
      </p:sp>
      <p:sp>
        <p:nvSpPr>
          <p:cNvPr id="6" name="Titel 1">
            <a:extLst>
              <a:ext uri="{FF2B5EF4-FFF2-40B4-BE49-F238E27FC236}">
                <a16:creationId xmlns:a16="http://schemas.microsoft.com/office/drawing/2014/main" id="{83CFFB6F-7ADD-8033-DC80-155B394CF6F8}"/>
              </a:ext>
            </a:extLst>
          </p:cNvPr>
          <p:cNvSpPr txBox="1">
            <a:spLocks/>
          </p:cNvSpPr>
          <p:nvPr/>
        </p:nvSpPr>
        <p:spPr>
          <a:xfrm>
            <a:off x="838200" y="-734568"/>
            <a:ext cx="9144000" cy="23876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b="1" dirty="0">
                <a:solidFill>
                  <a:srgbClr val="382B43"/>
                </a:solidFill>
                <a:latin typeface="Askan"/>
              </a:rPr>
              <a:t>Evaluierung</a:t>
            </a:r>
          </a:p>
        </p:txBody>
      </p:sp>
      <p:sp>
        <p:nvSpPr>
          <p:cNvPr id="7" name="Rechteck: eine Ecke abgeschnitten 190">
            <a:extLst>
              <a:ext uri="{FF2B5EF4-FFF2-40B4-BE49-F238E27FC236}">
                <a16:creationId xmlns:a16="http://schemas.microsoft.com/office/drawing/2014/main" id="{153DE80D-1E0A-72CB-C70E-208D887630CD}"/>
              </a:ext>
            </a:extLst>
          </p:cNvPr>
          <p:cNvSpPr/>
          <p:nvPr/>
        </p:nvSpPr>
        <p:spPr>
          <a:xfrm rot="16200000">
            <a:off x="8401051" y="3219449"/>
            <a:ext cx="7010400" cy="571500"/>
          </a:xfrm>
          <a:custGeom>
            <a:avLst/>
            <a:gdLst>
              <a:gd name="connsiteX0" fmla="*/ 0 w 1428782"/>
              <a:gd name="connsiteY0" fmla="*/ 0 h 101694"/>
              <a:gd name="connsiteX1" fmla="*/ 1377935 w 1428782"/>
              <a:gd name="connsiteY1" fmla="*/ 0 h 101694"/>
              <a:gd name="connsiteX2" fmla="*/ 1428782 w 1428782"/>
              <a:gd name="connsiteY2" fmla="*/ 50847 h 101694"/>
              <a:gd name="connsiteX3" fmla="*/ 1428782 w 1428782"/>
              <a:gd name="connsiteY3" fmla="*/ 101694 h 101694"/>
              <a:gd name="connsiteX4" fmla="*/ 0 w 1428782"/>
              <a:gd name="connsiteY4" fmla="*/ 101694 h 101694"/>
              <a:gd name="connsiteX5" fmla="*/ 0 w 1428782"/>
              <a:gd name="connsiteY5" fmla="*/ 0 h 101694"/>
              <a:gd name="connsiteX0" fmla="*/ 0 w 1444259"/>
              <a:gd name="connsiteY0" fmla="*/ 0 h 135481"/>
              <a:gd name="connsiteX1" fmla="*/ 1393412 w 1444259"/>
              <a:gd name="connsiteY1" fmla="*/ 33787 h 135481"/>
              <a:gd name="connsiteX2" fmla="*/ 1444259 w 1444259"/>
              <a:gd name="connsiteY2" fmla="*/ 84634 h 135481"/>
              <a:gd name="connsiteX3" fmla="*/ 1444259 w 1444259"/>
              <a:gd name="connsiteY3" fmla="*/ 135481 h 135481"/>
              <a:gd name="connsiteX4" fmla="*/ 15477 w 1444259"/>
              <a:gd name="connsiteY4" fmla="*/ 135481 h 135481"/>
              <a:gd name="connsiteX5" fmla="*/ 0 w 1444259"/>
              <a:gd name="connsiteY5" fmla="*/ 0 h 135481"/>
              <a:gd name="connsiteX0" fmla="*/ 0 w 1444259"/>
              <a:gd name="connsiteY0" fmla="*/ 0 h 135481"/>
              <a:gd name="connsiteX1" fmla="*/ 1287954 w 1444259"/>
              <a:gd name="connsiteY1" fmla="*/ 29581 h 135481"/>
              <a:gd name="connsiteX2" fmla="*/ 1444259 w 1444259"/>
              <a:gd name="connsiteY2" fmla="*/ 84634 h 135481"/>
              <a:gd name="connsiteX3" fmla="*/ 1444259 w 1444259"/>
              <a:gd name="connsiteY3" fmla="*/ 135481 h 135481"/>
              <a:gd name="connsiteX4" fmla="*/ 15477 w 1444259"/>
              <a:gd name="connsiteY4" fmla="*/ 135481 h 135481"/>
              <a:gd name="connsiteX5" fmla="*/ 0 w 1444259"/>
              <a:gd name="connsiteY5" fmla="*/ 0 h 135481"/>
              <a:gd name="connsiteX0" fmla="*/ 0 w 1444259"/>
              <a:gd name="connsiteY0" fmla="*/ 0 h 135481"/>
              <a:gd name="connsiteX1" fmla="*/ 1287954 w 1444259"/>
              <a:gd name="connsiteY1" fmla="*/ 29581 h 135481"/>
              <a:gd name="connsiteX2" fmla="*/ 1442722 w 1444259"/>
              <a:gd name="connsiteY2" fmla="*/ 65646 h 135481"/>
              <a:gd name="connsiteX3" fmla="*/ 1444259 w 1444259"/>
              <a:gd name="connsiteY3" fmla="*/ 135481 h 135481"/>
              <a:gd name="connsiteX4" fmla="*/ 15477 w 1444259"/>
              <a:gd name="connsiteY4" fmla="*/ 135481 h 135481"/>
              <a:gd name="connsiteX5" fmla="*/ 0 w 1444259"/>
              <a:gd name="connsiteY5" fmla="*/ 0 h 135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4259" h="135481">
                <a:moveTo>
                  <a:pt x="0" y="0"/>
                </a:moveTo>
                <a:lnTo>
                  <a:pt x="1287954" y="29581"/>
                </a:lnTo>
                <a:lnTo>
                  <a:pt x="1442722" y="65646"/>
                </a:lnTo>
                <a:cubicBezTo>
                  <a:pt x="1443234" y="88924"/>
                  <a:pt x="1443747" y="112203"/>
                  <a:pt x="1444259" y="135481"/>
                </a:cubicBezTo>
                <a:lnTo>
                  <a:pt x="15477" y="135481"/>
                </a:lnTo>
                <a:lnTo>
                  <a:pt x="0" y="0"/>
                </a:lnTo>
                <a:close/>
              </a:path>
            </a:pathLst>
          </a:custGeom>
          <a:solidFill>
            <a:srgbClr val="A8E4B8">
              <a:alpha val="6784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8" name="Titel 1">
            <a:extLst>
              <a:ext uri="{FF2B5EF4-FFF2-40B4-BE49-F238E27FC236}">
                <a16:creationId xmlns:a16="http://schemas.microsoft.com/office/drawing/2014/main" id="{A5C554C5-4E38-514A-48BC-038EE573A3AC}"/>
              </a:ext>
            </a:extLst>
          </p:cNvPr>
          <p:cNvSpPr>
            <a:spLocks noGrp="1"/>
          </p:cNvSpPr>
          <p:nvPr>
            <p:ph type="title"/>
          </p:nvPr>
        </p:nvSpPr>
        <p:spPr>
          <a:xfrm>
            <a:off x="884476" y="699439"/>
            <a:ext cx="10515600" cy="1054099"/>
          </a:xfrm>
        </p:spPr>
        <p:txBody>
          <a:bodyPr anchor="t">
            <a:normAutofit/>
          </a:bodyPr>
          <a:lstStyle/>
          <a:p>
            <a:r>
              <a:rPr lang="de-DE" sz="1400" spc="300" dirty="0">
                <a:solidFill>
                  <a:srgbClr val="66D082"/>
                </a:solidFill>
                <a:latin typeface="Askan"/>
              </a:rPr>
              <a:t>Experiment 2 „Technologie-Aktien-Pool“ </a:t>
            </a:r>
          </a:p>
        </p:txBody>
      </p:sp>
      <p:sp>
        <p:nvSpPr>
          <p:cNvPr id="11" name="Inhaltsplatzhalter 49">
            <a:extLst>
              <a:ext uri="{FF2B5EF4-FFF2-40B4-BE49-F238E27FC236}">
                <a16:creationId xmlns:a16="http://schemas.microsoft.com/office/drawing/2014/main" id="{6CDDAAAE-32D6-2F3A-E469-D9FF6CCF2C3A}"/>
              </a:ext>
            </a:extLst>
          </p:cNvPr>
          <p:cNvSpPr txBox="1">
            <a:spLocks/>
          </p:cNvSpPr>
          <p:nvPr/>
        </p:nvSpPr>
        <p:spPr>
          <a:xfrm>
            <a:off x="0" y="1009488"/>
            <a:ext cx="12344400" cy="571198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914400" indent="0">
              <a:lnSpc>
                <a:spcPct val="100000"/>
              </a:lnSpc>
              <a:spcBef>
                <a:spcPts val="600"/>
              </a:spcBef>
              <a:buClr>
                <a:srgbClr val="66D082"/>
              </a:buClr>
              <a:buSzPct val="110000"/>
              <a:buFont typeface="Arial" panose="020B0604020202020204" pitchFamily="34" charset="0"/>
              <a:buNone/>
            </a:pPr>
            <a:endParaRPr lang="en-US" sz="1400" b="1" dirty="0">
              <a:latin typeface="Askan"/>
            </a:endParaRPr>
          </a:p>
          <a:p>
            <a:pPr marL="685800" indent="0">
              <a:lnSpc>
                <a:spcPct val="100000"/>
              </a:lnSpc>
              <a:spcBef>
                <a:spcPts val="600"/>
              </a:spcBef>
              <a:buClr>
                <a:srgbClr val="66D082"/>
              </a:buClr>
              <a:buSzPct val="110000"/>
              <a:buFont typeface="Arial" panose="020B0604020202020204" pitchFamily="34" charset="0"/>
              <a:buNone/>
            </a:pPr>
            <a:r>
              <a:rPr lang="en-US" sz="1400" b="1" dirty="0">
                <a:latin typeface="Askan"/>
              </a:rPr>
              <a:t>	</a:t>
            </a:r>
            <a:endParaRPr lang="de-DE" sz="1400" dirty="0">
              <a:latin typeface="Askan"/>
            </a:endParaRPr>
          </a:p>
        </p:txBody>
      </p:sp>
      <p:graphicFrame>
        <p:nvGraphicFramePr>
          <p:cNvPr id="16" name="Table 15">
            <a:extLst>
              <a:ext uri="{FF2B5EF4-FFF2-40B4-BE49-F238E27FC236}">
                <a16:creationId xmlns:a16="http://schemas.microsoft.com/office/drawing/2014/main" id="{CA01D4C6-9014-907C-81E8-BEF5FE4F0B0D}"/>
              </a:ext>
            </a:extLst>
          </p:cNvPr>
          <p:cNvGraphicFramePr>
            <a:graphicFrameLocks noGrp="1"/>
          </p:cNvGraphicFramePr>
          <p:nvPr>
            <p:extLst>
              <p:ext uri="{D42A27DB-BD31-4B8C-83A1-F6EECF244321}">
                <p14:modId xmlns:p14="http://schemas.microsoft.com/office/powerpoint/2010/main" val="2297368514"/>
              </p:ext>
            </p:extLst>
          </p:nvPr>
        </p:nvGraphicFramePr>
        <p:xfrm>
          <a:off x="4236722" y="5329500"/>
          <a:ext cx="3718556" cy="786618"/>
        </p:xfrm>
        <a:graphic>
          <a:graphicData uri="http://schemas.openxmlformats.org/drawingml/2006/table">
            <a:tbl>
              <a:tblPr firstRow="1" bandRow="1">
                <a:tableStyleId>{5940675A-B579-460E-94D1-54222C63F5DA}</a:tableStyleId>
              </a:tblPr>
              <a:tblGrid>
                <a:gridCol w="929639">
                  <a:extLst>
                    <a:ext uri="{9D8B030D-6E8A-4147-A177-3AD203B41FA5}">
                      <a16:colId xmlns:a16="http://schemas.microsoft.com/office/drawing/2014/main" val="3506197947"/>
                    </a:ext>
                  </a:extLst>
                </a:gridCol>
                <a:gridCol w="929639">
                  <a:extLst>
                    <a:ext uri="{9D8B030D-6E8A-4147-A177-3AD203B41FA5}">
                      <a16:colId xmlns:a16="http://schemas.microsoft.com/office/drawing/2014/main" val="1486334376"/>
                    </a:ext>
                  </a:extLst>
                </a:gridCol>
                <a:gridCol w="929639">
                  <a:extLst>
                    <a:ext uri="{9D8B030D-6E8A-4147-A177-3AD203B41FA5}">
                      <a16:colId xmlns:a16="http://schemas.microsoft.com/office/drawing/2014/main" val="3533437013"/>
                    </a:ext>
                  </a:extLst>
                </a:gridCol>
                <a:gridCol w="929639">
                  <a:extLst>
                    <a:ext uri="{9D8B030D-6E8A-4147-A177-3AD203B41FA5}">
                      <a16:colId xmlns:a16="http://schemas.microsoft.com/office/drawing/2014/main" val="3477548525"/>
                    </a:ext>
                  </a:extLst>
                </a:gridCol>
              </a:tblGrid>
              <a:tr h="262206">
                <a:tc>
                  <a:txBody>
                    <a:bodyPr/>
                    <a:lstStyle/>
                    <a:p>
                      <a:pPr algn="ctr"/>
                      <a:r>
                        <a:rPr lang="de-DE" sz="1100" b="1" dirty="0">
                          <a:latin typeface="Askan"/>
                        </a:rPr>
                        <a:t>Modell</a:t>
                      </a:r>
                      <a:endParaRPr lang="en-US" sz="1100" b="1" dirty="0">
                        <a:latin typeface="Askan"/>
                      </a:endParaRPr>
                    </a:p>
                  </a:txBody>
                  <a:tcPr marL="71511" marR="71511" marT="35755" marB="35755" anchor="ctr"/>
                </a:tc>
                <a:tc>
                  <a:txBody>
                    <a:bodyPr/>
                    <a:lstStyle/>
                    <a:p>
                      <a:pPr algn="ctr"/>
                      <a:r>
                        <a:rPr lang="de-DE" sz="1100" b="1" dirty="0">
                          <a:latin typeface="Askan"/>
                        </a:rPr>
                        <a:t>MAE</a:t>
                      </a:r>
                      <a:endParaRPr lang="en-US" sz="1100" b="1" dirty="0">
                        <a:latin typeface="Askan"/>
                      </a:endParaRPr>
                    </a:p>
                  </a:txBody>
                  <a:tcPr marL="71511" marR="71511" marT="35755" marB="35755" anchor="ctr"/>
                </a:tc>
                <a:tc>
                  <a:txBody>
                    <a:bodyPr/>
                    <a:lstStyle/>
                    <a:p>
                      <a:pPr algn="ctr"/>
                      <a:r>
                        <a:rPr lang="de-DE" sz="1100" b="1" dirty="0">
                          <a:latin typeface="Askan"/>
                        </a:rPr>
                        <a:t>MSE</a:t>
                      </a:r>
                      <a:endParaRPr lang="en-US" sz="1100" b="1" dirty="0">
                        <a:latin typeface="Askan"/>
                      </a:endParaRPr>
                    </a:p>
                  </a:txBody>
                  <a:tcPr marL="71511" marR="71511" marT="35755" marB="35755" anchor="ctr"/>
                </a:tc>
                <a:tc>
                  <a:txBody>
                    <a:bodyPr/>
                    <a:lstStyle/>
                    <a:p>
                      <a:pPr algn="ctr"/>
                      <a:r>
                        <a:rPr lang="de-DE" sz="1100" b="1" dirty="0">
                          <a:latin typeface="Askan"/>
                        </a:rPr>
                        <a:t>MAPE(%)</a:t>
                      </a:r>
                      <a:endParaRPr lang="en-US" sz="1100" b="1" dirty="0">
                        <a:latin typeface="Askan"/>
                      </a:endParaRPr>
                    </a:p>
                  </a:txBody>
                  <a:tcPr marL="71511" marR="71511" marT="35755" marB="35755" anchor="ctr"/>
                </a:tc>
                <a:extLst>
                  <a:ext uri="{0D108BD9-81ED-4DB2-BD59-A6C34878D82A}">
                    <a16:rowId xmlns:a16="http://schemas.microsoft.com/office/drawing/2014/main" val="1600190934"/>
                  </a:ext>
                </a:extLst>
              </a:tr>
              <a:tr h="262206">
                <a:tc>
                  <a:txBody>
                    <a:bodyPr/>
                    <a:lstStyle/>
                    <a:p>
                      <a:pPr algn="ctr"/>
                      <a:r>
                        <a:rPr lang="de-DE" sz="1100" b="1" dirty="0">
                          <a:latin typeface="Askan"/>
                        </a:rPr>
                        <a:t>Basis</a:t>
                      </a:r>
                      <a:endParaRPr lang="en-US" sz="1100" b="1" dirty="0">
                        <a:latin typeface="Askan"/>
                      </a:endParaRPr>
                    </a:p>
                  </a:txBody>
                  <a:tcPr marL="71511" marR="71511" marT="35755" marB="35755" anchor="ctr"/>
                </a:tc>
                <a:tc>
                  <a:txBody>
                    <a:bodyPr/>
                    <a:lstStyle/>
                    <a:p>
                      <a:pPr algn="ctr"/>
                      <a:r>
                        <a:rPr lang="de-DE" sz="1100" dirty="0">
                          <a:latin typeface="Askan"/>
                        </a:rPr>
                        <a:t>10.46</a:t>
                      </a:r>
                      <a:endParaRPr lang="en-US" sz="1100" dirty="0">
                        <a:latin typeface="Askan"/>
                      </a:endParaRPr>
                    </a:p>
                  </a:txBody>
                  <a:tcPr marL="71511" marR="71511" marT="35755" marB="35755" anchor="ctr"/>
                </a:tc>
                <a:tc>
                  <a:txBody>
                    <a:bodyPr/>
                    <a:lstStyle/>
                    <a:p>
                      <a:pPr algn="ctr"/>
                      <a:r>
                        <a:rPr lang="de-DE" sz="1100" dirty="0">
                          <a:latin typeface="Askan"/>
                        </a:rPr>
                        <a:t>187.48</a:t>
                      </a:r>
                      <a:endParaRPr lang="en-US" sz="1100" dirty="0">
                        <a:latin typeface="Askan"/>
                      </a:endParaRPr>
                    </a:p>
                  </a:txBody>
                  <a:tcPr marL="71511" marR="71511" marT="35755" marB="35755" anchor="ctr"/>
                </a:tc>
                <a:tc>
                  <a:txBody>
                    <a:bodyPr/>
                    <a:lstStyle/>
                    <a:p>
                      <a:pPr algn="ctr"/>
                      <a:r>
                        <a:rPr lang="de-DE" sz="1100" dirty="0">
                          <a:latin typeface="Askan"/>
                        </a:rPr>
                        <a:t>1.44</a:t>
                      </a:r>
                      <a:endParaRPr lang="en-US" sz="1100" dirty="0">
                        <a:latin typeface="Askan"/>
                      </a:endParaRPr>
                    </a:p>
                  </a:txBody>
                  <a:tcPr marL="71511" marR="71511" marT="35755" marB="35755" anchor="ctr"/>
                </a:tc>
                <a:extLst>
                  <a:ext uri="{0D108BD9-81ED-4DB2-BD59-A6C34878D82A}">
                    <a16:rowId xmlns:a16="http://schemas.microsoft.com/office/drawing/2014/main" val="3898724692"/>
                  </a:ext>
                </a:extLst>
              </a:tr>
              <a:tr h="262206">
                <a:tc>
                  <a:txBody>
                    <a:bodyPr/>
                    <a:lstStyle/>
                    <a:p>
                      <a:pPr algn="ctr"/>
                      <a:r>
                        <a:rPr lang="de-DE" sz="1100" b="1" dirty="0">
                          <a:latin typeface="Askan"/>
                        </a:rPr>
                        <a:t>Forschung</a:t>
                      </a:r>
                      <a:endParaRPr lang="en-US" sz="1100" b="1" dirty="0">
                        <a:latin typeface="Askan"/>
                      </a:endParaRPr>
                    </a:p>
                  </a:txBody>
                  <a:tcPr marL="71511" marR="71511" marT="35755" marB="35755" anchor="ctr"/>
                </a:tc>
                <a:tc>
                  <a:txBody>
                    <a:bodyPr/>
                    <a:lstStyle/>
                    <a:p>
                      <a:pPr algn="ctr"/>
                      <a:r>
                        <a:rPr lang="en-US" sz="1100" kern="1200" dirty="0">
                          <a:solidFill>
                            <a:schemeClr val="tx1"/>
                          </a:solidFill>
                          <a:latin typeface="Askan"/>
                          <a:ea typeface="+mn-ea"/>
                          <a:cs typeface="+mn-cs"/>
                        </a:rPr>
                        <a:t>8.97</a:t>
                      </a:r>
                    </a:p>
                  </a:txBody>
                  <a:tcPr marL="71511" marR="71511" marT="35755" marB="35755" anchor="ctr"/>
                </a:tc>
                <a:tc>
                  <a:txBody>
                    <a:bodyPr/>
                    <a:lstStyle/>
                    <a:p>
                      <a:pPr algn="ctr"/>
                      <a:r>
                        <a:rPr lang="en-US" sz="1100" kern="1200" dirty="0">
                          <a:solidFill>
                            <a:schemeClr val="tx1"/>
                          </a:solidFill>
                          <a:latin typeface="Askan"/>
                          <a:ea typeface="+mn-ea"/>
                          <a:cs typeface="+mn-cs"/>
                        </a:rPr>
                        <a:t>137.72</a:t>
                      </a:r>
                    </a:p>
                  </a:txBody>
                  <a:tcPr marL="71511" marR="71511" marT="35755" marB="35755" anchor="ctr"/>
                </a:tc>
                <a:tc>
                  <a:txBody>
                    <a:bodyPr/>
                    <a:lstStyle/>
                    <a:p>
                      <a:pPr algn="ctr"/>
                      <a:r>
                        <a:rPr lang="en-US" sz="1100" kern="1200" dirty="0">
                          <a:solidFill>
                            <a:schemeClr val="tx1"/>
                          </a:solidFill>
                          <a:latin typeface="Askan"/>
                          <a:ea typeface="+mn-ea"/>
                          <a:cs typeface="+mn-cs"/>
                        </a:rPr>
                        <a:t>1.24</a:t>
                      </a:r>
                    </a:p>
                  </a:txBody>
                  <a:tcPr marL="71511" marR="71511" marT="35755" marB="35755" anchor="ctr"/>
                </a:tc>
                <a:extLst>
                  <a:ext uri="{0D108BD9-81ED-4DB2-BD59-A6C34878D82A}">
                    <a16:rowId xmlns:a16="http://schemas.microsoft.com/office/drawing/2014/main" val="478835888"/>
                  </a:ext>
                </a:extLst>
              </a:tr>
            </a:tbl>
          </a:graphicData>
        </a:graphic>
      </p:graphicFrame>
      <p:pic>
        <p:nvPicPr>
          <p:cNvPr id="2" name="Picture 4">
            <a:extLst>
              <a:ext uri="{FF2B5EF4-FFF2-40B4-BE49-F238E27FC236}">
                <a16:creationId xmlns:a16="http://schemas.microsoft.com/office/drawing/2014/main" id="{2115FB86-1437-56AB-FD8F-0E7B4A7CAA4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4476" y="1840215"/>
            <a:ext cx="4594266" cy="260531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a:extLst>
              <a:ext uri="{FF2B5EF4-FFF2-40B4-BE49-F238E27FC236}">
                <a16:creationId xmlns:a16="http://schemas.microsoft.com/office/drawing/2014/main" id="{BFD539C1-EAAB-B747-FE36-F3CB8BD57BF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59186" y="1852118"/>
            <a:ext cx="4644572" cy="263908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BA24FF9F-4A59-8CFC-FEF4-2DA022765B16}"/>
              </a:ext>
            </a:extLst>
          </p:cNvPr>
          <p:cNvSpPr txBox="1"/>
          <p:nvPr/>
        </p:nvSpPr>
        <p:spPr>
          <a:xfrm>
            <a:off x="838200" y="968078"/>
            <a:ext cx="2939321" cy="246221"/>
          </a:xfrm>
          <a:prstGeom prst="rect">
            <a:avLst/>
          </a:prstGeom>
          <a:noFill/>
        </p:spPr>
        <p:txBody>
          <a:bodyPr wrap="square">
            <a:spAutoFit/>
          </a:bodyPr>
          <a:lstStyle/>
          <a:p>
            <a:r>
              <a:rPr lang="en-US" sz="1000" b="1" dirty="0">
                <a:latin typeface="Askan"/>
              </a:rPr>
              <a:t>* </a:t>
            </a:r>
            <a:r>
              <a:rPr lang="en-US" sz="1000" b="1" dirty="0" err="1">
                <a:latin typeface="Askan"/>
              </a:rPr>
              <a:t>Evaluierung</a:t>
            </a:r>
            <a:r>
              <a:rPr lang="en-US" sz="1000" b="1" dirty="0">
                <a:latin typeface="Askan"/>
              </a:rPr>
              <a:t> der </a:t>
            </a:r>
            <a:r>
              <a:rPr lang="en-US" sz="1000" b="1" dirty="0" err="1">
                <a:latin typeface="Askan"/>
              </a:rPr>
              <a:t>Modelle</a:t>
            </a:r>
            <a:r>
              <a:rPr lang="en-US" sz="1000" b="1" dirty="0">
                <a:latin typeface="Askan"/>
              </a:rPr>
              <a:t> </a:t>
            </a:r>
            <a:r>
              <a:rPr lang="en-US" sz="1000" b="1" dirty="0" err="1">
                <a:latin typeface="Askan"/>
              </a:rPr>
              <a:t>anhand</a:t>
            </a:r>
            <a:r>
              <a:rPr lang="en-US" sz="1000" b="1" dirty="0">
                <a:latin typeface="Askan"/>
              </a:rPr>
              <a:t> “GOOG” </a:t>
            </a:r>
            <a:r>
              <a:rPr lang="en-US" sz="1000" b="1" dirty="0" err="1">
                <a:latin typeface="Askan"/>
              </a:rPr>
              <a:t>Aktie</a:t>
            </a:r>
            <a:r>
              <a:rPr lang="en-US" sz="1000" b="1" dirty="0">
                <a:latin typeface="Askan"/>
              </a:rPr>
              <a:t> </a:t>
            </a:r>
            <a:endParaRPr lang="en-US" sz="1000" dirty="0"/>
          </a:p>
        </p:txBody>
      </p:sp>
      <p:sp>
        <p:nvSpPr>
          <p:cNvPr id="15" name="TextBox 14">
            <a:extLst>
              <a:ext uri="{FF2B5EF4-FFF2-40B4-BE49-F238E27FC236}">
                <a16:creationId xmlns:a16="http://schemas.microsoft.com/office/drawing/2014/main" id="{01C96141-C407-B372-5071-48F5641FB018}"/>
              </a:ext>
            </a:extLst>
          </p:cNvPr>
          <p:cNvSpPr txBox="1"/>
          <p:nvPr/>
        </p:nvSpPr>
        <p:spPr>
          <a:xfrm>
            <a:off x="5501164" y="4899607"/>
            <a:ext cx="2043112" cy="276999"/>
          </a:xfrm>
          <a:prstGeom prst="rect">
            <a:avLst/>
          </a:prstGeom>
          <a:noFill/>
        </p:spPr>
        <p:txBody>
          <a:bodyPr wrap="square">
            <a:spAutoFit/>
          </a:bodyPr>
          <a:lstStyle/>
          <a:p>
            <a:r>
              <a:rPr lang="en-US" sz="1200" b="1" dirty="0" err="1">
                <a:latin typeface="Askan"/>
              </a:rPr>
              <a:t>Metrik-Vergleich</a:t>
            </a:r>
            <a:endParaRPr lang="en-US" sz="1200" dirty="0"/>
          </a:p>
        </p:txBody>
      </p:sp>
      <p:sp>
        <p:nvSpPr>
          <p:cNvPr id="18" name="Inhaltsplatzhalter 49">
            <a:extLst>
              <a:ext uri="{FF2B5EF4-FFF2-40B4-BE49-F238E27FC236}">
                <a16:creationId xmlns:a16="http://schemas.microsoft.com/office/drawing/2014/main" id="{37DA77FD-EFBD-7671-5998-9AC45E739F37}"/>
              </a:ext>
            </a:extLst>
          </p:cNvPr>
          <p:cNvSpPr txBox="1">
            <a:spLocks/>
          </p:cNvSpPr>
          <p:nvPr/>
        </p:nvSpPr>
        <p:spPr>
          <a:xfrm>
            <a:off x="0" y="922811"/>
            <a:ext cx="12192000" cy="58297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85800" indent="0" algn="ctr">
              <a:lnSpc>
                <a:spcPct val="100000"/>
              </a:lnSpc>
              <a:spcBef>
                <a:spcPts val="600"/>
              </a:spcBef>
              <a:buClr>
                <a:srgbClr val="66D082"/>
              </a:buClr>
              <a:buSzPct val="110000"/>
              <a:buNone/>
            </a:pPr>
            <a:endParaRPr lang="en-US" sz="1400" dirty="0">
              <a:latin typeface="Askan"/>
            </a:endParaRPr>
          </a:p>
          <a:p>
            <a:pPr marL="914400" indent="0" algn="ctr">
              <a:lnSpc>
                <a:spcPct val="100000"/>
              </a:lnSpc>
              <a:spcBef>
                <a:spcPts val="600"/>
              </a:spcBef>
              <a:buClr>
                <a:srgbClr val="66D082"/>
              </a:buClr>
              <a:buSzPct val="110000"/>
              <a:buFont typeface="Arial" panose="020B0604020202020204" pitchFamily="34" charset="0"/>
              <a:buNone/>
            </a:pPr>
            <a:r>
              <a:rPr lang="en-US" sz="1600" b="1" dirty="0" err="1">
                <a:latin typeface="Askan"/>
              </a:rPr>
              <a:t>Prognosekurven</a:t>
            </a:r>
            <a:endParaRPr lang="en-US" sz="1600" dirty="0">
              <a:latin typeface="Askan"/>
            </a:endParaRPr>
          </a:p>
          <a:p>
            <a:pPr marL="685800" indent="0" algn="ctr">
              <a:lnSpc>
                <a:spcPct val="100000"/>
              </a:lnSpc>
              <a:spcBef>
                <a:spcPts val="600"/>
              </a:spcBef>
              <a:buClr>
                <a:srgbClr val="66D082"/>
              </a:buClr>
              <a:buSzPct val="110000"/>
              <a:buFont typeface="Arial" panose="020B0604020202020204" pitchFamily="34" charset="0"/>
              <a:buNone/>
            </a:pPr>
            <a:r>
              <a:rPr lang="en-US" sz="1400" b="1" dirty="0">
                <a:latin typeface="Askan"/>
              </a:rPr>
              <a:t>	</a:t>
            </a:r>
            <a:endParaRPr lang="de-DE" sz="1400" dirty="0">
              <a:latin typeface="Askan"/>
            </a:endParaRPr>
          </a:p>
        </p:txBody>
      </p:sp>
      <p:sp>
        <p:nvSpPr>
          <p:cNvPr id="21" name="TextBox 20">
            <a:extLst>
              <a:ext uri="{FF2B5EF4-FFF2-40B4-BE49-F238E27FC236}">
                <a16:creationId xmlns:a16="http://schemas.microsoft.com/office/drawing/2014/main" id="{01FB2418-8436-91FF-41CA-CF3F8E7A8025}"/>
              </a:ext>
            </a:extLst>
          </p:cNvPr>
          <p:cNvSpPr txBox="1"/>
          <p:nvPr/>
        </p:nvSpPr>
        <p:spPr>
          <a:xfrm>
            <a:off x="2745583" y="1512927"/>
            <a:ext cx="2043112" cy="276999"/>
          </a:xfrm>
          <a:prstGeom prst="rect">
            <a:avLst/>
          </a:prstGeom>
          <a:noFill/>
        </p:spPr>
        <p:txBody>
          <a:bodyPr wrap="square">
            <a:spAutoFit/>
          </a:bodyPr>
          <a:lstStyle/>
          <a:p>
            <a:r>
              <a:rPr lang="en-US" sz="1200" b="1" dirty="0" err="1">
                <a:latin typeface="Askan"/>
              </a:rPr>
              <a:t>Basismodell</a:t>
            </a:r>
            <a:endParaRPr lang="en-US" sz="1200" dirty="0"/>
          </a:p>
        </p:txBody>
      </p:sp>
      <p:sp>
        <p:nvSpPr>
          <p:cNvPr id="22" name="TextBox 21">
            <a:extLst>
              <a:ext uri="{FF2B5EF4-FFF2-40B4-BE49-F238E27FC236}">
                <a16:creationId xmlns:a16="http://schemas.microsoft.com/office/drawing/2014/main" id="{5675B099-4CE5-ED2C-ACFE-9AEC1D5AD7DD}"/>
              </a:ext>
            </a:extLst>
          </p:cNvPr>
          <p:cNvSpPr txBox="1"/>
          <p:nvPr/>
        </p:nvSpPr>
        <p:spPr>
          <a:xfrm>
            <a:off x="7639900" y="1512927"/>
            <a:ext cx="2043112" cy="276999"/>
          </a:xfrm>
          <a:prstGeom prst="rect">
            <a:avLst/>
          </a:prstGeom>
          <a:noFill/>
        </p:spPr>
        <p:txBody>
          <a:bodyPr wrap="square">
            <a:spAutoFit/>
          </a:bodyPr>
          <a:lstStyle/>
          <a:p>
            <a:r>
              <a:rPr lang="en-US" sz="1200" b="1" dirty="0" err="1">
                <a:latin typeface="Askan"/>
              </a:rPr>
              <a:t>Forschungsmodell</a:t>
            </a:r>
            <a:endParaRPr lang="en-US" sz="1200" dirty="0"/>
          </a:p>
        </p:txBody>
      </p:sp>
    </p:spTree>
    <p:extLst>
      <p:ext uri="{BB962C8B-B14F-4D97-AF65-F5344CB8AC3E}">
        <p14:creationId xmlns:p14="http://schemas.microsoft.com/office/powerpoint/2010/main" val="7326052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C6E201-904B-C807-F168-A446CA3FAEF4}"/>
            </a:ext>
          </a:extLst>
        </p:cNvPr>
        <p:cNvGrpSpPr/>
        <p:nvPr/>
      </p:nvGrpSpPr>
      <p:grpSpPr>
        <a:xfrm>
          <a:off x="0" y="0"/>
          <a:ext cx="0" cy="0"/>
          <a:chOff x="0" y="0"/>
          <a:chExt cx="0" cy="0"/>
        </a:xfrm>
      </p:grpSpPr>
      <p:pic>
        <p:nvPicPr>
          <p:cNvPr id="10" name="Picture 9">
            <a:extLst>
              <a:ext uri="{FF2B5EF4-FFF2-40B4-BE49-F238E27FC236}">
                <a16:creationId xmlns:a16="http://schemas.microsoft.com/office/drawing/2014/main" id="{CB11E1BB-7943-91AA-D31F-2FC26B058532}"/>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LineDrawing/>
                    </a14:imgEffect>
                  </a14:imgLayer>
                </a14:imgProps>
              </a:ext>
            </a:extLst>
          </a:blip>
          <a:srcRect l="9209"/>
          <a:stretch>
            <a:fillRect/>
          </a:stretch>
        </p:blipFill>
        <p:spPr>
          <a:xfrm>
            <a:off x="9706150" y="98579"/>
            <a:ext cx="10363758" cy="6622896"/>
          </a:xfrm>
          <a:custGeom>
            <a:avLst/>
            <a:gdLst>
              <a:gd name="connsiteX0" fmla="*/ 992328 w 9270443"/>
              <a:gd name="connsiteY0" fmla="*/ 0 h 5924220"/>
              <a:gd name="connsiteX1" fmla="*/ 9270443 w 9270443"/>
              <a:gd name="connsiteY1" fmla="*/ 0 h 5924220"/>
              <a:gd name="connsiteX2" fmla="*/ 9270443 w 9270443"/>
              <a:gd name="connsiteY2" fmla="*/ 5924220 h 5924220"/>
              <a:gd name="connsiteX3" fmla="*/ 0 w 9270443"/>
              <a:gd name="connsiteY3" fmla="*/ 5924220 h 5924220"/>
            </a:gdLst>
            <a:ahLst/>
            <a:cxnLst>
              <a:cxn ang="0">
                <a:pos x="connsiteX0" y="connsiteY0"/>
              </a:cxn>
              <a:cxn ang="0">
                <a:pos x="connsiteX1" y="connsiteY1"/>
              </a:cxn>
              <a:cxn ang="0">
                <a:pos x="connsiteX2" y="connsiteY2"/>
              </a:cxn>
              <a:cxn ang="0">
                <a:pos x="connsiteX3" y="connsiteY3"/>
              </a:cxn>
            </a:cxnLst>
            <a:rect l="l" t="t" r="r" b="b"/>
            <a:pathLst>
              <a:path w="9270443" h="5924220">
                <a:moveTo>
                  <a:pt x="992328" y="0"/>
                </a:moveTo>
                <a:lnTo>
                  <a:pt x="9270443" y="0"/>
                </a:lnTo>
                <a:lnTo>
                  <a:pt x="9270443" y="5924220"/>
                </a:lnTo>
                <a:lnTo>
                  <a:pt x="0" y="5924220"/>
                </a:lnTo>
                <a:close/>
              </a:path>
            </a:pathLst>
          </a:custGeom>
        </p:spPr>
      </p:pic>
      <p:sp>
        <p:nvSpPr>
          <p:cNvPr id="3" name="Inhaltsplatzhalter 2">
            <a:extLst>
              <a:ext uri="{FF2B5EF4-FFF2-40B4-BE49-F238E27FC236}">
                <a16:creationId xmlns:a16="http://schemas.microsoft.com/office/drawing/2014/main" id="{20107849-A0D4-412D-6914-5A3FC0DD14A2}"/>
              </a:ext>
            </a:extLst>
          </p:cNvPr>
          <p:cNvSpPr>
            <a:spLocks noGrp="1"/>
          </p:cNvSpPr>
          <p:nvPr>
            <p:ph idx="1"/>
          </p:nvPr>
        </p:nvSpPr>
        <p:spPr>
          <a:xfrm>
            <a:off x="1264920" y="2005012"/>
            <a:ext cx="10515600" cy="4351338"/>
          </a:xfrm>
        </p:spPr>
        <p:txBody>
          <a:bodyPr>
            <a:normAutofit/>
          </a:bodyPr>
          <a:lstStyle/>
          <a:p>
            <a:pPr marL="457200" lvl="1" indent="0">
              <a:lnSpc>
                <a:spcPct val="150000"/>
              </a:lnSpc>
              <a:buNone/>
            </a:pPr>
            <a:endParaRPr lang="de-DE" sz="1800" dirty="0">
              <a:latin typeface="Askan"/>
            </a:endParaRPr>
          </a:p>
          <a:p>
            <a:pPr>
              <a:lnSpc>
                <a:spcPct val="150000"/>
              </a:lnSpc>
            </a:pPr>
            <a:endParaRPr lang="de-DE" sz="2000" dirty="0">
              <a:latin typeface="Askan"/>
            </a:endParaRPr>
          </a:p>
          <a:p>
            <a:pPr>
              <a:lnSpc>
                <a:spcPct val="150000"/>
              </a:lnSpc>
            </a:pPr>
            <a:endParaRPr lang="de-DE" sz="2000" dirty="0">
              <a:latin typeface="Askan"/>
            </a:endParaRPr>
          </a:p>
        </p:txBody>
      </p:sp>
      <p:sp>
        <p:nvSpPr>
          <p:cNvPr id="4" name="Foliennummernplatzhalter 3">
            <a:extLst>
              <a:ext uri="{FF2B5EF4-FFF2-40B4-BE49-F238E27FC236}">
                <a16:creationId xmlns:a16="http://schemas.microsoft.com/office/drawing/2014/main" id="{4593CF27-9A99-B836-10C2-6F89C3C3EF3A}"/>
              </a:ext>
            </a:extLst>
          </p:cNvPr>
          <p:cNvSpPr>
            <a:spLocks noGrp="1"/>
          </p:cNvSpPr>
          <p:nvPr>
            <p:ph type="sldNum" sz="quarter" idx="12"/>
          </p:nvPr>
        </p:nvSpPr>
        <p:spPr/>
        <p:txBody>
          <a:bodyPr/>
          <a:lstStyle/>
          <a:p>
            <a:fld id="{B01D1D1E-D4F6-4C1C-B7C7-8D49125CABEB}" type="slidenum">
              <a:rPr lang="de-DE" sz="1000" smtClean="0">
                <a:latin typeface="Askan"/>
              </a:rPr>
              <a:t>18</a:t>
            </a:fld>
            <a:endParaRPr lang="de-DE" sz="1000" dirty="0">
              <a:latin typeface="Askan"/>
            </a:endParaRPr>
          </a:p>
        </p:txBody>
      </p:sp>
      <p:sp>
        <p:nvSpPr>
          <p:cNvPr id="5" name="Fußzeilenplatzhalter 4">
            <a:extLst>
              <a:ext uri="{FF2B5EF4-FFF2-40B4-BE49-F238E27FC236}">
                <a16:creationId xmlns:a16="http://schemas.microsoft.com/office/drawing/2014/main" id="{049D2673-E845-9B6C-E8B2-3ED522FF8120}"/>
              </a:ext>
            </a:extLst>
          </p:cNvPr>
          <p:cNvSpPr>
            <a:spLocks noGrp="1"/>
          </p:cNvSpPr>
          <p:nvPr>
            <p:ph type="ftr" sz="quarter" idx="11"/>
          </p:nvPr>
        </p:nvSpPr>
        <p:spPr/>
        <p:txBody>
          <a:bodyPr/>
          <a:lstStyle/>
          <a:p>
            <a:r>
              <a:rPr lang="de-DE" sz="1000" dirty="0">
                <a:latin typeface="Askan"/>
              </a:rPr>
              <a:t>FOM; DLS; Big-Data-Analyseprojekt; P. Hornig; A. Dutovic;</a:t>
            </a:r>
          </a:p>
        </p:txBody>
      </p:sp>
      <p:sp>
        <p:nvSpPr>
          <p:cNvPr id="6" name="Titel 1">
            <a:extLst>
              <a:ext uri="{FF2B5EF4-FFF2-40B4-BE49-F238E27FC236}">
                <a16:creationId xmlns:a16="http://schemas.microsoft.com/office/drawing/2014/main" id="{6EDFD18F-1A56-566C-EA4F-5B1975281C53}"/>
              </a:ext>
            </a:extLst>
          </p:cNvPr>
          <p:cNvSpPr txBox="1">
            <a:spLocks/>
          </p:cNvSpPr>
          <p:nvPr/>
        </p:nvSpPr>
        <p:spPr>
          <a:xfrm>
            <a:off x="838200" y="-734568"/>
            <a:ext cx="9144000" cy="23876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b="1" dirty="0">
                <a:solidFill>
                  <a:srgbClr val="382B43"/>
                </a:solidFill>
                <a:latin typeface="Askan"/>
              </a:rPr>
              <a:t>Evaluierung</a:t>
            </a:r>
          </a:p>
        </p:txBody>
      </p:sp>
      <p:sp>
        <p:nvSpPr>
          <p:cNvPr id="7" name="Rechteck: eine Ecke abgeschnitten 190">
            <a:extLst>
              <a:ext uri="{FF2B5EF4-FFF2-40B4-BE49-F238E27FC236}">
                <a16:creationId xmlns:a16="http://schemas.microsoft.com/office/drawing/2014/main" id="{C7F465FF-EDAE-94AB-8EC9-6CDC34622AF7}"/>
              </a:ext>
            </a:extLst>
          </p:cNvPr>
          <p:cNvSpPr/>
          <p:nvPr/>
        </p:nvSpPr>
        <p:spPr>
          <a:xfrm rot="16200000">
            <a:off x="8401051" y="3219449"/>
            <a:ext cx="7010400" cy="571500"/>
          </a:xfrm>
          <a:custGeom>
            <a:avLst/>
            <a:gdLst>
              <a:gd name="connsiteX0" fmla="*/ 0 w 1428782"/>
              <a:gd name="connsiteY0" fmla="*/ 0 h 101694"/>
              <a:gd name="connsiteX1" fmla="*/ 1377935 w 1428782"/>
              <a:gd name="connsiteY1" fmla="*/ 0 h 101694"/>
              <a:gd name="connsiteX2" fmla="*/ 1428782 w 1428782"/>
              <a:gd name="connsiteY2" fmla="*/ 50847 h 101694"/>
              <a:gd name="connsiteX3" fmla="*/ 1428782 w 1428782"/>
              <a:gd name="connsiteY3" fmla="*/ 101694 h 101694"/>
              <a:gd name="connsiteX4" fmla="*/ 0 w 1428782"/>
              <a:gd name="connsiteY4" fmla="*/ 101694 h 101694"/>
              <a:gd name="connsiteX5" fmla="*/ 0 w 1428782"/>
              <a:gd name="connsiteY5" fmla="*/ 0 h 101694"/>
              <a:gd name="connsiteX0" fmla="*/ 0 w 1444259"/>
              <a:gd name="connsiteY0" fmla="*/ 0 h 135481"/>
              <a:gd name="connsiteX1" fmla="*/ 1393412 w 1444259"/>
              <a:gd name="connsiteY1" fmla="*/ 33787 h 135481"/>
              <a:gd name="connsiteX2" fmla="*/ 1444259 w 1444259"/>
              <a:gd name="connsiteY2" fmla="*/ 84634 h 135481"/>
              <a:gd name="connsiteX3" fmla="*/ 1444259 w 1444259"/>
              <a:gd name="connsiteY3" fmla="*/ 135481 h 135481"/>
              <a:gd name="connsiteX4" fmla="*/ 15477 w 1444259"/>
              <a:gd name="connsiteY4" fmla="*/ 135481 h 135481"/>
              <a:gd name="connsiteX5" fmla="*/ 0 w 1444259"/>
              <a:gd name="connsiteY5" fmla="*/ 0 h 135481"/>
              <a:gd name="connsiteX0" fmla="*/ 0 w 1444259"/>
              <a:gd name="connsiteY0" fmla="*/ 0 h 135481"/>
              <a:gd name="connsiteX1" fmla="*/ 1287954 w 1444259"/>
              <a:gd name="connsiteY1" fmla="*/ 29581 h 135481"/>
              <a:gd name="connsiteX2" fmla="*/ 1444259 w 1444259"/>
              <a:gd name="connsiteY2" fmla="*/ 84634 h 135481"/>
              <a:gd name="connsiteX3" fmla="*/ 1444259 w 1444259"/>
              <a:gd name="connsiteY3" fmla="*/ 135481 h 135481"/>
              <a:gd name="connsiteX4" fmla="*/ 15477 w 1444259"/>
              <a:gd name="connsiteY4" fmla="*/ 135481 h 135481"/>
              <a:gd name="connsiteX5" fmla="*/ 0 w 1444259"/>
              <a:gd name="connsiteY5" fmla="*/ 0 h 135481"/>
              <a:gd name="connsiteX0" fmla="*/ 0 w 1444259"/>
              <a:gd name="connsiteY0" fmla="*/ 0 h 135481"/>
              <a:gd name="connsiteX1" fmla="*/ 1287954 w 1444259"/>
              <a:gd name="connsiteY1" fmla="*/ 29581 h 135481"/>
              <a:gd name="connsiteX2" fmla="*/ 1442722 w 1444259"/>
              <a:gd name="connsiteY2" fmla="*/ 65646 h 135481"/>
              <a:gd name="connsiteX3" fmla="*/ 1444259 w 1444259"/>
              <a:gd name="connsiteY3" fmla="*/ 135481 h 135481"/>
              <a:gd name="connsiteX4" fmla="*/ 15477 w 1444259"/>
              <a:gd name="connsiteY4" fmla="*/ 135481 h 135481"/>
              <a:gd name="connsiteX5" fmla="*/ 0 w 1444259"/>
              <a:gd name="connsiteY5" fmla="*/ 0 h 135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4259" h="135481">
                <a:moveTo>
                  <a:pt x="0" y="0"/>
                </a:moveTo>
                <a:lnTo>
                  <a:pt x="1287954" y="29581"/>
                </a:lnTo>
                <a:lnTo>
                  <a:pt x="1442722" y="65646"/>
                </a:lnTo>
                <a:cubicBezTo>
                  <a:pt x="1443234" y="88924"/>
                  <a:pt x="1443747" y="112203"/>
                  <a:pt x="1444259" y="135481"/>
                </a:cubicBezTo>
                <a:lnTo>
                  <a:pt x="15477" y="135481"/>
                </a:lnTo>
                <a:lnTo>
                  <a:pt x="0" y="0"/>
                </a:lnTo>
                <a:close/>
              </a:path>
            </a:pathLst>
          </a:custGeom>
          <a:solidFill>
            <a:srgbClr val="A8E4B8">
              <a:alpha val="6784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8" name="Titel 1">
            <a:extLst>
              <a:ext uri="{FF2B5EF4-FFF2-40B4-BE49-F238E27FC236}">
                <a16:creationId xmlns:a16="http://schemas.microsoft.com/office/drawing/2014/main" id="{E176DFB4-F7DA-4774-D212-F3EB8F45300D}"/>
              </a:ext>
            </a:extLst>
          </p:cNvPr>
          <p:cNvSpPr>
            <a:spLocks noGrp="1"/>
          </p:cNvSpPr>
          <p:nvPr>
            <p:ph type="title"/>
          </p:nvPr>
        </p:nvSpPr>
        <p:spPr>
          <a:xfrm>
            <a:off x="884476" y="699439"/>
            <a:ext cx="10515600" cy="1054099"/>
          </a:xfrm>
        </p:spPr>
        <p:txBody>
          <a:bodyPr anchor="t">
            <a:normAutofit/>
          </a:bodyPr>
          <a:lstStyle/>
          <a:p>
            <a:r>
              <a:rPr lang="de-DE" sz="1400" spc="300" dirty="0">
                <a:solidFill>
                  <a:srgbClr val="66D082"/>
                </a:solidFill>
                <a:latin typeface="Askan"/>
              </a:rPr>
              <a:t>Experiment 2 „Technologie-Aktien-Pool“ </a:t>
            </a:r>
          </a:p>
        </p:txBody>
      </p:sp>
      <p:sp>
        <p:nvSpPr>
          <p:cNvPr id="11" name="Inhaltsplatzhalter 49">
            <a:extLst>
              <a:ext uri="{FF2B5EF4-FFF2-40B4-BE49-F238E27FC236}">
                <a16:creationId xmlns:a16="http://schemas.microsoft.com/office/drawing/2014/main" id="{5CD3BD09-3942-18C7-11A6-41ACEF9B2C11}"/>
              </a:ext>
            </a:extLst>
          </p:cNvPr>
          <p:cNvSpPr txBox="1">
            <a:spLocks/>
          </p:cNvSpPr>
          <p:nvPr/>
        </p:nvSpPr>
        <p:spPr>
          <a:xfrm>
            <a:off x="0" y="1009488"/>
            <a:ext cx="12344400" cy="571198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914400" indent="0">
              <a:lnSpc>
                <a:spcPct val="100000"/>
              </a:lnSpc>
              <a:spcBef>
                <a:spcPts val="600"/>
              </a:spcBef>
              <a:buClr>
                <a:srgbClr val="66D082"/>
              </a:buClr>
              <a:buSzPct val="110000"/>
              <a:buFont typeface="Arial" panose="020B0604020202020204" pitchFamily="34" charset="0"/>
              <a:buNone/>
            </a:pPr>
            <a:endParaRPr lang="en-US" sz="1400" b="1" dirty="0">
              <a:latin typeface="Askan"/>
            </a:endParaRPr>
          </a:p>
          <a:p>
            <a:pPr marL="685800" indent="0">
              <a:lnSpc>
                <a:spcPct val="100000"/>
              </a:lnSpc>
              <a:spcBef>
                <a:spcPts val="600"/>
              </a:spcBef>
              <a:buClr>
                <a:srgbClr val="66D082"/>
              </a:buClr>
              <a:buSzPct val="110000"/>
              <a:buFont typeface="Arial" panose="020B0604020202020204" pitchFamily="34" charset="0"/>
              <a:buNone/>
            </a:pPr>
            <a:r>
              <a:rPr lang="en-US" sz="1400" b="1" dirty="0">
                <a:latin typeface="Askan"/>
              </a:rPr>
              <a:t>	</a:t>
            </a:r>
            <a:endParaRPr lang="de-DE" sz="1400" dirty="0">
              <a:latin typeface="Askan"/>
            </a:endParaRPr>
          </a:p>
        </p:txBody>
      </p:sp>
      <p:pic>
        <p:nvPicPr>
          <p:cNvPr id="12" name="Picture 2">
            <a:extLst>
              <a:ext uri="{FF2B5EF4-FFF2-40B4-BE49-F238E27FC236}">
                <a16:creationId xmlns:a16="http://schemas.microsoft.com/office/drawing/2014/main" id="{7A564B55-DB1B-B0C7-A25C-D2747E5DA1B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6790" y="1852118"/>
            <a:ext cx="8951686" cy="4403066"/>
          </a:xfrm>
          <a:prstGeom prst="rect">
            <a:avLst/>
          </a:prstGeom>
          <a:noFill/>
          <a:extLst>
            <a:ext uri="{909E8E84-426E-40DD-AFC4-6F175D3DCCD1}">
              <a14:hiddenFill xmlns:a14="http://schemas.microsoft.com/office/drawing/2010/main">
                <a:solidFill>
                  <a:srgbClr val="FFFFFF"/>
                </a:solidFill>
              </a14:hiddenFill>
            </a:ext>
          </a:extLst>
        </p:spPr>
      </p:pic>
      <p:sp>
        <p:nvSpPr>
          <p:cNvPr id="17" name="Inhaltsplatzhalter 49">
            <a:extLst>
              <a:ext uri="{FF2B5EF4-FFF2-40B4-BE49-F238E27FC236}">
                <a16:creationId xmlns:a16="http://schemas.microsoft.com/office/drawing/2014/main" id="{FB27CC01-37C8-923F-B8DB-46BDEDD3D220}"/>
              </a:ext>
            </a:extLst>
          </p:cNvPr>
          <p:cNvSpPr txBox="1">
            <a:spLocks/>
          </p:cNvSpPr>
          <p:nvPr/>
        </p:nvSpPr>
        <p:spPr>
          <a:xfrm>
            <a:off x="0" y="1047434"/>
            <a:ext cx="12344400" cy="571198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85800" indent="0">
              <a:lnSpc>
                <a:spcPct val="100000"/>
              </a:lnSpc>
              <a:spcBef>
                <a:spcPts val="600"/>
              </a:spcBef>
              <a:buClr>
                <a:srgbClr val="66D082"/>
              </a:buClr>
              <a:buSzPct val="110000"/>
              <a:buNone/>
            </a:pPr>
            <a:endParaRPr lang="en-US" sz="1400" dirty="0">
              <a:latin typeface="Askan"/>
            </a:endParaRPr>
          </a:p>
          <a:p>
            <a:pPr marL="914400" indent="0">
              <a:lnSpc>
                <a:spcPct val="100000"/>
              </a:lnSpc>
              <a:spcBef>
                <a:spcPts val="600"/>
              </a:spcBef>
              <a:buClr>
                <a:srgbClr val="66D082"/>
              </a:buClr>
              <a:buSzPct val="110000"/>
              <a:buFont typeface="Arial" panose="020B0604020202020204" pitchFamily="34" charset="0"/>
              <a:buNone/>
            </a:pPr>
            <a:r>
              <a:rPr lang="en-US" sz="1400" b="1" dirty="0" err="1">
                <a:latin typeface="Askan"/>
              </a:rPr>
              <a:t>Verlustkurve</a:t>
            </a:r>
            <a:r>
              <a:rPr lang="en-US" sz="1400" b="1" dirty="0">
                <a:latin typeface="Askan"/>
              </a:rPr>
              <a:t> (MSE) </a:t>
            </a:r>
            <a:r>
              <a:rPr lang="en-US" sz="1400" b="1" dirty="0" err="1">
                <a:latin typeface="Askan"/>
              </a:rPr>
              <a:t>während</a:t>
            </a:r>
            <a:r>
              <a:rPr lang="en-US" sz="1400" b="1" dirty="0">
                <a:latin typeface="Askan"/>
              </a:rPr>
              <a:t> des Trainings </a:t>
            </a:r>
            <a:r>
              <a:rPr lang="en-US" sz="1400" b="1" dirty="0" err="1">
                <a:latin typeface="Askan"/>
              </a:rPr>
              <a:t>anhand</a:t>
            </a:r>
            <a:r>
              <a:rPr lang="en-US" sz="1400" b="1" dirty="0">
                <a:latin typeface="Askan"/>
              </a:rPr>
              <a:t> der </a:t>
            </a:r>
            <a:r>
              <a:rPr lang="en-US" sz="1400" b="1" dirty="0" err="1">
                <a:latin typeface="Askan"/>
              </a:rPr>
              <a:t>Evaluierungsdaten</a:t>
            </a:r>
            <a:r>
              <a:rPr lang="en-US" sz="1400" b="1" dirty="0">
                <a:latin typeface="Askan"/>
              </a:rPr>
              <a:t>	</a:t>
            </a:r>
            <a:endParaRPr lang="en-US" sz="1400" dirty="0">
              <a:latin typeface="Askan"/>
            </a:endParaRPr>
          </a:p>
          <a:p>
            <a:pPr marL="685800" indent="0">
              <a:lnSpc>
                <a:spcPct val="100000"/>
              </a:lnSpc>
              <a:spcBef>
                <a:spcPts val="600"/>
              </a:spcBef>
              <a:buClr>
                <a:srgbClr val="66D082"/>
              </a:buClr>
              <a:buSzPct val="110000"/>
              <a:buFont typeface="Arial" panose="020B0604020202020204" pitchFamily="34" charset="0"/>
              <a:buNone/>
            </a:pPr>
            <a:r>
              <a:rPr lang="en-US" sz="1400" b="1" dirty="0">
                <a:latin typeface="Askan"/>
              </a:rPr>
              <a:t>	</a:t>
            </a:r>
            <a:endParaRPr lang="de-DE" sz="1400" dirty="0">
              <a:latin typeface="Askan"/>
            </a:endParaRPr>
          </a:p>
        </p:txBody>
      </p:sp>
    </p:spTree>
    <p:extLst>
      <p:ext uri="{BB962C8B-B14F-4D97-AF65-F5344CB8AC3E}">
        <p14:creationId xmlns:p14="http://schemas.microsoft.com/office/powerpoint/2010/main" val="2922879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D350F1-F399-BA8A-FD7F-CC1DF8140CE3}"/>
            </a:ext>
          </a:extLst>
        </p:cNvPr>
        <p:cNvGrpSpPr/>
        <p:nvPr/>
      </p:nvGrpSpPr>
      <p:grpSpPr>
        <a:xfrm>
          <a:off x="0" y="0"/>
          <a:ext cx="0" cy="0"/>
          <a:chOff x="0" y="0"/>
          <a:chExt cx="0" cy="0"/>
        </a:xfrm>
      </p:grpSpPr>
      <p:sp>
        <p:nvSpPr>
          <p:cNvPr id="3" name="Inhaltsplatzhalter 2">
            <a:extLst>
              <a:ext uri="{FF2B5EF4-FFF2-40B4-BE49-F238E27FC236}">
                <a16:creationId xmlns:a16="http://schemas.microsoft.com/office/drawing/2014/main" id="{79B88220-8B21-D840-9398-1FBE0B9BD8C2}"/>
              </a:ext>
            </a:extLst>
          </p:cNvPr>
          <p:cNvSpPr>
            <a:spLocks noGrp="1"/>
          </p:cNvSpPr>
          <p:nvPr>
            <p:ph idx="1"/>
          </p:nvPr>
        </p:nvSpPr>
        <p:spPr>
          <a:xfrm>
            <a:off x="1264920" y="2005012"/>
            <a:ext cx="10515600" cy="4351338"/>
          </a:xfrm>
        </p:spPr>
        <p:txBody>
          <a:bodyPr>
            <a:normAutofit/>
          </a:bodyPr>
          <a:lstStyle/>
          <a:p>
            <a:pPr marL="457200" lvl="1" indent="0">
              <a:lnSpc>
                <a:spcPct val="150000"/>
              </a:lnSpc>
              <a:buNone/>
            </a:pPr>
            <a:endParaRPr lang="de-DE" sz="1800" dirty="0">
              <a:latin typeface="Askan"/>
            </a:endParaRPr>
          </a:p>
          <a:p>
            <a:pPr>
              <a:lnSpc>
                <a:spcPct val="150000"/>
              </a:lnSpc>
            </a:pPr>
            <a:endParaRPr lang="de-DE" sz="2000" dirty="0">
              <a:latin typeface="Askan"/>
            </a:endParaRPr>
          </a:p>
          <a:p>
            <a:pPr>
              <a:lnSpc>
                <a:spcPct val="150000"/>
              </a:lnSpc>
            </a:pPr>
            <a:endParaRPr lang="de-DE" sz="2000" dirty="0">
              <a:latin typeface="Askan"/>
            </a:endParaRPr>
          </a:p>
        </p:txBody>
      </p:sp>
      <p:sp>
        <p:nvSpPr>
          <p:cNvPr id="4" name="Foliennummernplatzhalter 3">
            <a:extLst>
              <a:ext uri="{FF2B5EF4-FFF2-40B4-BE49-F238E27FC236}">
                <a16:creationId xmlns:a16="http://schemas.microsoft.com/office/drawing/2014/main" id="{35553ACD-04FE-F72F-6B55-DAE39BA6FD7A}"/>
              </a:ext>
            </a:extLst>
          </p:cNvPr>
          <p:cNvSpPr>
            <a:spLocks noGrp="1"/>
          </p:cNvSpPr>
          <p:nvPr>
            <p:ph type="sldNum" sz="quarter" idx="12"/>
          </p:nvPr>
        </p:nvSpPr>
        <p:spPr/>
        <p:txBody>
          <a:bodyPr/>
          <a:lstStyle/>
          <a:p>
            <a:fld id="{B01D1D1E-D4F6-4C1C-B7C7-8D49125CABEB}" type="slidenum">
              <a:rPr lang="de-DE" sz="1000" smtClean="0">
                <a:latin typeface="Askan"/>
              </a:rPr>
              <a:t>19</a:t>
            </a:fld>
            <a:endParaRPr lang="de-DE" sz="1000" dirty="0">
              <a:latin typeface="Askan"/>
            </a:endParaRPr>
          </a:p>
        </p:txBody>
      </p:sp>
      <p:sp>
        <p:nvSpPr>
          <p:cNvPr id="5" name="Fußzeilenplatzhalter 4">
            <a:extLst>
              <a:ext uri="{FF2B5EF4-FFF2-40B4-BE49-F238E27FC236}">
                <a16:creationId xmlns:a16="http://schemas.microsoft.com/office/drawing/2014/main" id="{A948F756-1B11-F0E1-CF0B-0B978F096C0B}"/>
              </a:ext>
            </a:extLst>
          </p:cNvPr>
          <p:cNvSpPr>
            <a:spLocks noGrp="1"/>
          </p:cNvSpPr>
          <p:nvPr>
            <p:ph type="ftr" sz="quarter" idx="11"/>
          </p:nvPr>
        </p:nvSpPr>
        <p:spPr/>
        <p:txBody>
          <a:bodyPr/>
          <a:lstStyle/>
          <a:p>
            <a:r>
              <a:rPr lang="de-DE" sz="1000" dirty="0">
                <a:latin typeface="Askan"/>
              </a:rPr>
              <a:t>FOM; DLS; Big-Data-Analyseprojekt; P. Hornig; A. Dutovic;</a:t>
            </a:r>
          </a:p>
        </p:txBody>
      </p:sp>
      <p:sp>
        <p:nvSpPr>
          <p:cNvPr id="6" name="Titel 1">
            <a:extLst>
              <a:ext uri="{FF2B5EF4-FFF2-40B4-BE49-F238E27FC236}">
                <a16:creationId xmlns:a16="http://schemas.microsoft.com/office/drawing/2014/main" id="{A7E32A73-0DCF-A9E3-937C-9CCF56998B9D}"/>
              </a:ext>
            </a:extLst>
          </p:cNvPr>
          <p:cNvSpPr txBox="1">
            <a:spLocks/>
          </p:cNvSpPr>
          <p:nvPr/>
        </p:nvSpPr>
        <p:spPr>
          <a:xfrm>
            <a:off x="838200" y="-734568"/>
            <a:ext cx="9144000" cy="23876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b="1" dirty="0">
                <a:solidFill>
                  <a:srgbClr val="382B43"/>
                </a:solidFill>
                <a:latin typeface="Askan"/>
              </a:rPr>
              <a:t>Fazit &amp; Ausblick</a:t>
            </a:r>
          </a:p>
        </p:txBody>
      </p:sp>
      <p:sp>
        <p:nvSpPr>
          <p:cNvPr id="7" name="Rechteck: eine Ecke abgeschnitten 190">
            <a:extLst>
              <a:ext uri="{FF2B5EF4-FFF2-40B4-BE49-F238E27FC236}">
                <a16:creationId xmlns:a16="http://schemas.microsoft.com/office/drawing/2014/main" id="{DDABA396-D169-4623-AE7A-4ADE20ED1AAB}"/>
              </a:ext>
            </a:extLst>
          </p:cNvPr>
          <p:cNvSpPr/>
          <p:nvPr/>
        </p:nvSpPr>
        <p:spPr>
          <a:xfrm rot="16200000">
            <a:off x="8401051" y="3219449"/>
            <a:ext cx="7010400" cy="571500"/>
          </a:xfrm>
          <a:custGeom>
            <a:avLst/>
            <a:gdLst>
              <a:gd name="connsiteX0" fmla="*/ 0 w 1428782"/>
              <a:gd name="connsiteY0" fmla="*/ 0 h 101694"/>
              <a:gd name="connsiteX1" fmla="*/ 1377935 w 1428782"/>
              <a:gd name="connsiteY1" fmla="*/ 0 h 101694"/>
              <a:gd name="connsiteX2" fmla="*/ 1428782 w 1428782"/>
              <a:gd name="connsiteY2" fmla="*/ 50847 h 101694"/>
              <a:gd name="connsiteX3" fmla="*/ 1428782 w 1428782"/>
              <a:gd name="connsiteY3" fmla="*/ 101694 h 101694"/>
              <a:gd name="connsiteX4" fmla="*/ 0 w 1428782"/>
              <a:gd name="connsiteY4" fmla="*/ 101694 h 101694"/>
              <a:gd name="connsiteX5" fmla="*/ 0 w 1428782"/>
              <a:gd name="connsiteY5" fmla="*/ 0 h 101694"/>
              <a:gd name="connsiteX0" fmla="*/ 0 w 1444259"/>
              <a:gd name="connsiteY0" fmla="*/ 0 h 135481"/>
              <a:gd name="connsiteX1" fmla="*/ 1393412 w 1444259"/>
              <a:gd name="connsiteY1" fmla="*/ 33787 h 135481"/>
              <a:gd name="connsiteX2" fmla="*/ 1444259 w 1444259"/>
              <a:gd name="connsiteY2" fmla="*/ 84634 h 135481"/>
              <a:gd name="connsiteX3" fmla="*/ 1444259 w 1444259"/>
              <a:gd name="connsiteY3" fmla="*/ 135481 h 135481"/>
              <a:gd name="connsiteX4" fmla="*/ 15477 w 1444259"/>
              <a:gd name="connsiteY4" fmla="*/ 135481 h 135481"/>
              <a:gd name="connsiteX5" fmla="*/ 0 w 1444259"/>
              <a:gd name="connsiteY5" fmla="*/ 0 h 135481"/>
              <a:gd name="connsiteX0" fmla="*/ 0 w 1444259"/>
              <a:gd name="connsiteY0" fmla="*/ 0 h 135481"/>
              <a:gd name="connsiteX1" fmla="*/ 1287954 w 1444259"/>
              <a:gd name="connsiteY1" fmla="*/ 29581 h 135481"/>
              <a:gd name="connsiteX2" fmla="*/ 1444259 w 1444259"/>
              <a:gd name="connsiteY2" fmla="*/ 84634 h 135481"/>
              <a:gd name="connsiteX3" fmla="*/ 1444259 w 1444259"/>
              <a:gd name="connsiteY3" fmla="*/ 135481 h 135481"/>
              <a:gd name="connsiteX4" fmla="*/ 15477 w 1444259"/>
              <a:gd name="connsiteY4" fmla="*/ 135481 h 135481"/>
              <a:gd name="connsiteX5" fmla="*/ 0 w 1444259"/>
              <a:gd name="connsiteY5" fmla="*/ 0 h 135481"/>
              <a:gd name="connsiteX0" fmla="*/ 0 w 1444259"/>
              <a:gd name="connsiteY0" fmla="*/ 0 h 135481"/>
              <a:gd name="connsiteX1" fmla="*/ 1287954 w 1444259"/>
              <a:gd name="connsiteY1" fmla="*/ 29581 h 135481"/>
              <a:gd name="connsiteX2" fmla="*/ 1442722 w 1444259"/>
              <a:gd name="connsiteY2" fmla="*/ 65646 h 135481"/>
              <a:gd name="connsiteX3" fmla="*/ 1444259 w 1444259"/>
              <a:gd name="connsiteY3" fmla="*/ 135481 h 135481"/>
              <a:gd name="connsiteX4" fmla="*/ 15477 w 1444259"/>
              <a:gd name="connsiteY4" fmla="*/ 135481 h 135481"/>
              <a:gd name="connsiteX5" fmla="*/ 0 w 1444259"/>
              <a:gd name="connsiteY5" fmla="*/ 0 h 135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4259" h="135481">
                <a:moveTo>
                  <a:pt x="0" y="0"/>
                </a:moveTo>
                <a:lnTo>
                  <a:pt x="1287954" y="29581"/>
                </a:lnTo>
                <a:lnTo>
                  <a:pt x="1442722" y="65646"/>
                </a:lnTo>
                <a:cubicBezTo>
                  <a:pt x="1443234" y="88924"/>
                  <a:pt x="1443747" y="112203"/>
                  <a:pt x="1444259" y="135481"/>
                </a:cubicBezTo>
                <a:lnTo>
                  <a:pt x="15477" y="135481"/>
                </a:lnTo>
                <a:lnTo>
                  <a:pt x="0" y="0"/>
                </a:lnTo>
                <a:close/>
              </a:path>
            </a:pathLst>
          </a:custGeom>
          <a:solidFill>
            <a:srgbClr val="A8E4B8">
              <a:alpha val="6784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1" name="Inhaltsplatzhalter 49">
            <a:extLst>
              <a:ext uri="{FF2B5EF4-FFF2-40B4-BE49-F238E27FC236}">
                <a16:creationId xmlns:a16="http://schemas.microsoft.com/office/drawing/2014/main" id="{161B4F33-A1BD-AD13-EE0D-8E5C12E408F7}"/>
              </a:ext>
            </a:extLst>
          </p:cNvPr>
          <p:cNvSpPr txBox="1">
            <a:spLocks/>
          </p:cNvSpPr>
          <p:nvPr/>
        </p:nvSpPr>
        <p:spPr>
          <a:xfrm>
            <a:off x="0" y="649205"/>
            <a:ext cx="12344400" cy="571198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85800" indent="0">
              <a:lnSpc>
                <a:spcPct val="100000"/>
              </a:lnSpc>
              <a:spcBef>
                <a:spcPts val="600"/>
              </a:spcBef>
              <a:buClr>
                <a:srgbClr val="66D082"/>
              </a:buClr>
              <a:buSzPct val="110000"/>
              <a:buNone/>
            </a:pPr>
            <a:endParaRPr lang="en-US" sz="1400" dirty="0">
              <a:latin typeface="Askan"/>
            </a:endParaRPr>
          </a:p>
          <a:p>
            <a:pPr marL="914400" indent="0">
              <a:lnSpc>
                <a:spcPct val="100000"/>
              </a:lnSpc>
              <a:spcBef>
                <a:spcPts val="600"/>
              </a:spcBef>
              <a:buClr>
                <a:srgbClr val="66D082"/>
              </a:buClr>
              <a:buSzPct val="110000"/>
              <a:buFont typeface="Arial" panose="020B0604020202020204" pitchFamily="34" charset="0"/>
              <a:buNone/>
            </a:pPr>
            <a:r>
              <a:rPr lang="en-US" sz="1400" b="1" dirty="0" err="1">
                <a:latin typeface="Askan"/>
              </a:rPr>
              <a:t>Architektur</a:t>
            </a:r>
            <a:endParaRPr lang="en-US" sz="1400" b="1" dirty="0">
              <a:latin typeface="Askan"/>
            </a:endParaRPr>
          </a:p>
          <a:p>
            <a:pPr marL="914400">
              <a:lnSpc>
                <a:spcPct val="100000"/>
              </a:lnSpc>
              <a:spcBef>
                <a:spcPts val="600"/>
              </a:spcBef>
              <a:buClr>
                <a:srgbClr val="66D082"/>
              </a:buClr>
              <a:buSzPct val="110000"/>
              <a:buFontTx/>
              <a:buChar char="◙"/>
            </a:pPr>
            <a:r>
              <a:rPr lang="en-US" sz="1400" dirty="0">
                <a:latin typeface="Askan"/>
              </a:rPr>
              <a:t>Zwei </a:t>
            </a:r>
            <a:r>
              <a:rPr lang="en-US" sz="1400" dirty="0" err="1">
                <a:latin typeface="Askan"/>
              </a:rPr>
              <a:t>parallele</a:t>
            </a:r>
            <a:r>
              <a:rPr lang="en-US" sz="1400" dirty="0">
                <a:latin typeface="Askan"/>
              </a:rPr>
              <a:t> </a:t>
            </a:r>
            <a:r>
              <a:rPr lang="en-US" sz="1400" dirty="0" err="1">
                <a:latin typeface="Askan"/>
              </a:rPr>
              <a:t>Eingänge</a:t>
            </a:r>
            <a:endParaRPr lang="en-US" sz="1400" dirty="0">
              <a:latin typeface="Askan"/>
            </a:endParaRPr>
          </a:p>
          <a:p>
            <a:pPr marL="685800" indent="0">
              <a:lnSpc>
                <a:spcPct val="100000"/>
              </a:lnSpc>
              <a:spcBef>
                <a:spcPts val="600"/>
              </a:spcBef>
              <a:buClr>
                <a:srgbClr val="66D082"/>
              </a:buClr>
              <a:buSzPct val="110000"/>
              <a:buFont typeface="Arial" panose="020B0604020202020204" pitchFamily="34" charset="0"/>
              <a:buNone/>
            </a:pPr>
            <a:r>
              <a:rPr lang="en-US" sz="1400" b="1" dirty="0">
                <a:latin typeface="Askan"/>
              </a:rPr>
              <a:t>	</a:t>
            </a:r>
            <a:endParaRPr lang="de-DE" sz="1400" dirty="0">
              <a:latin typeface="Askan"/>
            </a:endParaRPr>
          </a:p>
        </p:txBody>
      </p:sp>
    </p:spTree>
    <p:extLst>
      <p:ext uri="{BB962C8B-B14F-4D97-AF65-F5344CB8AC3E}">
        <p14:creationId xmlns:p14="http://schemas.microsoft.com/office/powerpoint/2010/main" val="35999129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 name="Grafik 52" descr="Ein Bild, das Text, Screenshot, Karte Menü, draußen enthält.&#10;&#10;Automatisch generierte Beschreibung">
            <a:extLst>
              <a:ext uri="{FF2B5EF4-FFF2-40B4-BE49-F238E27FC236}">
                <a16:creationId xmlns:a16="http://schemas.microsoft.com/office/drawing/2014/main" id="{316CD499-D575-0E76-CCCF-89B70EFEF7E3}"/>
              </a:ext>
            </a:extLst>
          </p:cNvPr>
          <p:cNvPicPr>
            <a:picLocks noChangeAspect="1"/>
          </p:cNvPicPr>
          <p:nvPr/>
        </p:nvPicPr>
        <p:blipFill>
          <a:blip r:embed="rId2">
            <a:alphaModFix/>
            <a:extLst>
              <a:ext uri="{BEBA8EAE-BF5A-486C-A8C5-ECC9F3942E4B}">
                <a14:imgProps xmlns:a14="http://schemas.microsoft.com/office/drawing/2010/main">
                  <a14:imgLayer r:embed="rId3">
                    <a14:imgEffect>
                      <a14:artisticGlowEdges/>
                    </a14:imgEffect>
                  </a14:imgLayer>
                </a14:imgProps>
              </a:ext>
              <a:ext uri="{28A0092B-C50C-407E-A947-70E740481C1C}">
                <a14:useLocalDpi xmlns:a14="http://schemas.microsoft.com/office/drawing/2010/main" val="0"/>
              </a:ext>
            </a:extLst>
          </a:blip>
          <a:srcRect l="23095"/>
          <a:stretch/>
        </p:blipFill>
        <p:spPr>
          <a:xfrm>
            <a:off x="9424984" y="-1"/>
            <a:ext cx="9376270" cy="6858000"/>
          </a:xfrm>
          <a:custGeom>
            <a:avLst/>
            <a:gdLst>
              <a:gd name="connsiteX0" fmla="*/ 800871 w 6392526"/>
              <a:gd name="connsiteY0" fmla="*/ 0 h 6858000"/>
              <a:gd name="connsiteX1" fmla="*/ 6392526 w 6392526"/>
              <a:gd name="connsiteY1" fmla="*/ 0 h 6858000"/>
              <a:gd name="connsiteX2" fmla="*/ 6392526 w 6392526"/>
              <a:gd name="connsiteY2" fmla="*/ 6858000 h 6858000"/>
              <a:gd name="connsiteX3" fmla="*/ 0 w 639252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392526" h="6858000">
                <a:moveTo>
                  <a:pt x="800871" y="0"/>
                </a:moveTo>
                <a:lnTo>
                  <a:pt x="6392526" y="0"/>
                </a:lnTo>
                <a:lnTo>
                  <a:pt x="6392526" y="6858000"/>
                </a:lnTo>
                <a:lnTo>
                  <a:pt x="0" y="6858000"/>
                </a:lnTo>
                <a:close/>
              </a:path>
            </a:pathLst>
          </a:custGeom>
        </p:spPr>
      </p:pic>
      <p:sp>
        <p:nvSpPr>
          <p:cNvPr id="2" name="Titel 1">
            <a:extLst>
              <a:ext uri="{FF2B5EF4-FFF2-40B4-BE49-F238E27FC236}">
                <a16:creationId xmlns:a16="http://schemas.microsoft.com/office/drawing/2014/main" id="{4DAE63AB-9FFF-13D6-3B14-68EFF6828F74}"/>
              </a:ext>
            </a:extLst>
          </p:cNvPr>
          <p:cNvSpPr>
            <a:spLocks noGrp="1"/>
          </p:cNvSpPr>
          <p:nvPr>
            <p:ph type="title"/>
          </p:nvPr>
        </p:nvSpPr>
        <p:spPr>
          <a:xfrm>
            <a:off x="838200" y="1018268"/>
            <a:ext cx="10515600" cy="1054099"/>
          </a:xfrm>
        </p:spPr>
        <p:txBody>
          <a:bodyPr anchor="t">
            <a:normAutofit/>
          </a:bodyPr>
          <a:lstStyle/>
          <a:p>
            <a:r>
              <a:rPr lang="de-DE" sz="1400" spc="300" dirty="0">
                <a:solidFill>
                  <a:srgbClr val="66D082"/>
                </a:solidFill>
                <a:latin typeface="Askan"/>
              </a:rPr>
              <a:t>Aktienkursprognose</a:t>
            </a:r>
            <a:br>
              <a:rPr lang="de-DE" sz="1400" spc="300" dirty="0">
                <a:solidFill>
                  <a:srgbClr val="66D082"/>
                </a:solidFill>
                <a:latin typeface="Askan"/>
              </a:rPr>
            </a:br>
            <a:r>
              <a:rPr lang="de-DE" sz="1400" dirty="0">
                <a:solidFill>
                  <a:srgbClr val="382B43"/>
                </a:solidFill>
                <a:latin typeface="Askan"/>
              </a:rPr>
              <a:t>Einsatz von Deep Learning-Techniken zur Vorhersage von Aktienkursen unter Berücksichtigung multimodaler Daten</a:t>
            </a:r>
          </a:p>
        </p:txBody>
      </p:sp>
      <p:sp>
        <p:nvSpPr>
          <p:cNvPr id="3" name="Inhaltsplatzhalter 2">
            <a:extLst>
              <a:ext uri="{FF2B5EF4-FFF2-40B4-BE49-F238E27FC236}">
                <a16:creationId xmlns:a16="http://schemas.microsoft.com/office/drawing/2014/main" id="{0FA3B367-D8BE-1FA3-6008-E0A59AA94F69}"/>
              </a:ext>
            </a:extLst>
          </p:cNvPr>
          <p:cNvSpPr>
            <a:spLocks noGrp="1"/>
          </p:cNvSpPr>
          <p:nvPr>
            <p:ph idx="1"/>
          </p:nvPr>
        </p:nvSpPr>
        <p:spPr>
          <a:xfrm>
            <a:off x="838200" y="1668689"/>
            <a:ext cx="10515600" cy="4687661"/>
          </a:xfrm>
        </p:spPr>
        <p:txBody>
          <a:bodyPr>
            <a:normAutofit/>
          </a:bodyPr>
          <a:lstStyle/>
          <a:p>
            <a:pPr>
              <a:lnSpc>
                <a:spcPct val="150000"/>
              </a:lnSpc>
              <a:buClr>
                <a:srgbClr val="66D082"/>
              </a:buClr>
              <a:buSzPct val="110000"/>
              <a:buFontTx/>
              <a:buChar char="◙"/>
            </a:pPr>
            <a:r>
              <a:rPr lang="de-DE" sz="1600" dirty="0">
                <a:latin typeface="Askan"/>
              </a:rPr>
              <a:t>Motivation (Admir 1min)</a:t>
            </a:r>
          </a:p>
          <a:p>
            <a:pPr>
              <a:lnSpc>
                <a:spcPct val="150000"/>
              </a:lnSpc>
              <a:buClr>
                <a:srgbClr val="66D082"/>
              </a:buClr>
              <a:buSzPct val="110000"/>
              <a:buFontTx/>
              <a:buChar char="◙"/>
            </a:pPr>
            <a:r>
              <a:rPr lang="de-DE" sz="1600" dirty="0">
                <a:latin typeface="Askan"/>
              </a:rPr>
              <a:t>Zielsetzung (Paul 1min)</a:t>
            </a:r>
          </a:p>
          <a:p>
            <a:pPr>
              <a:lnSpc>
                <a:spcPct val="150000"/>
              </a:lnSpc>
              <a:buClr>
                <a:srgbClr val="66D082"/>
              </a:buClr>
              <a:buSzPct val="110000"/>
              <a:buFontTx/>
              <a:buChar char="◙"/>
            </a:pPr>
            <a:r>
              <a:rPr lang="de-DE" sz="1600" dirty="0">
                <a:latin typeface="Askan"/>
              </a:rPr>
              <a:t>Methodik CRISP-DM (Paul 2min)</a:t>
            </a:r>
          </a:p>
          <a:p>
            <a:pPr>
              <a:lnSpc>
                <a:spcPct val="150000"/>
              </a:lnSpc>
              <a:buClr>
                <a:srgbClr val="66D082"/>
              </a:buClr>
              <a:buSzPct val="110000"/>
              <a:buFontTx/>
              <a:buChar char="◙"/>
            </a:pPr>
            <a:r>
              <a:rPr lang="de-DE" sz="1600" dirty="0">
                <a:latin typeface="Askan"/>
              </a:rPr>
              <a:t>Geschäftliches Verständnis  (Admir 3min)</a:t>
            </a:r>
          </a:p>
          <a:p>
            <a:pPr>
              <a:lnSpc>
                <a:spcPct val="150000"/>
              </a:lnSpc>
              <a:buClr>
                <a:srgbClr val="66D082"/>
              </a:buClr>
              <a:buSzPct val="110000"/>
              <a:buFontTx/>
              <a:buChar char="◙"/>
            </a:pPr>
            <a:r>
              <a:rPr lang="de-DE" sz="1600" dirty="0">
                <a:latin typeface="Askan"/>
              </a:rPr>
              <a:t>Datenverständnis (Admir 2)</a:t>
            </a:r>
          </a:p>
          <a:p>
            <a:pPr>
              <a:lnSpc>
                <a:spcPct val="150000"/>
              </a:lnSpc>
              <a:buClr>
                <a:srgbClr val="66D082"/>
              </a:buClr>
              <a:buSzPct val="110000"/>
              <a:buFontTx/>
              <a:buChar char="◙"/>
            </a:pPr>
            <a:r>
              <a:rPr lang="de-DE" sz="1600" dirty="0">
                <a:latin typeface="Askan"/>
              </a:rPr>
              <a:t>Datenaufbereitung (Admir 2)</a:t>
            </a:r>
          </a:p>
          <a:p>
            <a:pPr>
              <a:lnSpc>
                <a:spcPct val="150000"/>
              </a:lnSpc>
              <a:buClr>
                <a:srgbClr val="66D082"/>
              </a:buClr>
              <a:buSzPct val="110000"/>
              <a:buFontTx/>
              <a:buChar char="◙"/>
            </a:pPr>
            <a:r>
              <a:rPr lang="de-DE" sz="1600" dirty="0">
                <a:latin typeface="Askan"/>
              </a:rPr>
              <a:t>Modellierung (Paul 3)</a:t>
            </a:r>
          </a:p>
          <a:p>
            <a:pPr>
              <a:lnSpc>
                <a:spcPct val="150000"/>
              </a:lnSpc>
              <a:buClr>
                <a:srgbClr val="66D082"/>
              </a:buClr>
              <a:buSzPct val="110000"/>
              <a:buFontTx/>
              <a:buChar char="◙"/>
            </a:pPr>
            <a:r>
              <a:rPr lang="de-DE" sz="1600" dirty="0">
                <a:latin typeface="Askan"/>
              </a:rPr>
              <a:t>Evaluierung  (Paul 3)</a:t>
            </a:r>
          </a:p>
          <a:p>
            <a:pPr>
              <a:lnSpc>
                <a:spcPct val="150000"/>
              </a:lnSpc>
              <a:buClr>
                <a:srgbClr val="66D082"/>
              </a:buClr>
              <a:buSzPct val="110000"/>
              <a:buFontTx/>
              <a:buChar char="◙"/>
            </a:pPr>
            <a:r>
              <a:rPr lang="de-DE" sz="1600" dirty="0">
                <a:latin typeface="Askan"/>
              </a:rPr>
              <a:t>Bereitstellung Fazit &amp; Ausblick (Admir + Paul(?) 3m)</a:t>
            </a:r>
          </a:p>
          <a:p>
            <a:pPr marL="457200" lvl="1" indent="0">
              <a:lnSpc>
                <a:spcPct val="150000"/>
              </a:lnSpc>
              <a:buNone/>
            </a:pPr>
            <a:endParaRPr lang="de-DE" sz="1600" dirty="0">
              <a:latin typeface="Askan"/>
            </a:endParaRPr>
          </a:p>
          <a:p>
            <a:pPr>
              <a:lnSpc>
                <a:spcPct val="150000"/>
              </a:lnSpc>
            </a:pPr>
            <a:endParaRPr lang="de-DE" sz="1600" dirty="0">
              <a:latin typeface="Askan"/>
            </a:endParaRPr>
          </a:p>
          <a:p>
            <a:pPr>
              <a:lnSpc>
                <a:spcPct val="150000"/>
              </a:lnSpc>
            </a:pPr>
            <a:endParaRPr lang="de-DE" sz="1600" dirty="0">
              <a:latin typeface="Askan"/>
            </a:endParaRPr>
          </a:p>
        </p:txBody>
      </p:sp>
      <p:sp>
        <p:nvSpPr>
          <p:cNvPr id="4" name="Foliennummernplatzhalter 3">
            <a:extLst>
              <a:ext uri="{FF2B5EF4-FFF2-40B4-BE49-F238E27FC236}">
                <a16:creationId xmlns:a16="http://schemas.microsoft.com/office/drawing/2014/main" id="{2777CEC6-82E2-A3ED-89B2-DCB9007380B6}"/>
              </a:ext>
            </a:extLst>
          </p:cNvPr>
          <p:cNvSpPr>
            <a:spLocks noGrp="1"/>
          </p:cNvSpPr>
          <p:nvPr>
            <p:ph type="sldNum" sz="quarter" idx="12"/>
          </p:nvPr>
        </p:nvSpPr>
        <p:spPr/>
        <p:txBody>
          <a:bodyPr/>
          <a:lstStyle/>
          <a:p>
            <a:fld id="{B01D1D1E-D4F6-4C1C-B7C7-8D49125CABEB}" type="slidenum">
              <a:rPr lang="de-DE" sz="1000" smtClean="0">
                <a:latin typeface="Askan"/>
              </a:rPr>
              <a:t>2</a:t>
            </a:fld>
            <a:endParaRPr lang="de-DE" sz="1000" dirty="0">
              <a:latin typeface="Askan"/>
            </a:endParaRPr>
          </a:p>
        </p:txBody>
      </p:sp>
      <p:sp>
        <p:nvSpPr>
          <p:cNvPr id="5" name="Fußzeilenplatzhalter 4">
            <a:extLst>
              <a:ext uri="{FF2B5EF4-FFF2-40B4-BE49-F238E27FC236}">
                <a16:creationId xmlns:a16="http://schemas.microsoft.com/office/drawing/2014/main" id="{EB516FBA-A9D7-430D-7B0B-4DB52C3C1029}"/>
              </a:ext>
            </a:extLst>
          </p:cNvPr>
          <p:cNvSpPr>
            <a:spLocks noGrp="1"/>
          </p:cNvSpPr>
          <p:nvPr>
            <p:ph type="ftr" sz="quarter" idx="11"/>
          </p:nvPr>
        </p:nvSpPr>
        <p:spPr/>
        <p:txBody>
          <a:bodyPr/>
          <a:lstStyle/>
          <a:p>
            <a:r>
              <a:rPr lang="de-DE" sz="1000" dirty="0">
                <a:latin typeface="Askan"/>
              </a:rPr>
              <a:t>FOM; DLS; Big-Data-Analyseprojekt; P. Hornig; A. Dutovic;</a:t>
            </a:r>
          </a:p>
        </p:txBody>
      </p:sp>
      <p:sp>
        <p:nvSpPr>
          <p:cNvPr id="48" name="Rechteck: eine Ecke abgeschnitten 190">
            <a:extLst>
              <a:ext uri="{FF2B5EF4-FFF2-40B4-BE49-F238E27FC236}">
                <a16:creationId xmlns:a16="http://schemas.microsoft.com/office/drawing/2014/main" id="{18651F49-EADF-6327-0448-8B6E236A35B8}"/>
              </a:ext>
            </a:extLst>
          </p:cNvPr>
          <p:cNvSpPr/>
          <p:nvPr/>
        </p:nvSpPr>
        <p:spPr>
          <a:xfrm rot="16200000">
            <a:off x="8401051" y="3219449"/>
            <a:ext cx="7010400" cy="571500"/>
          </a:xfrm>
          <a:custGeom>
            <a:avLst/>
            <a:gdLst>
              <a:gd name="connsiteX0" fmla="*/ 0 w 1428782"/>
              <a:gd name="connsiteY0" fmla="*/ 0 h 101694"/>
              <a:gd name="connsiteX1" fmla="*/ 1377935 w 1428782"/>
              <a:gd name="connsiteY1" fmla="*/ 0 h 101694"/>
              <a:gd name="connsiteX2" fmla="*/ 1428782 w 1428782"/>
              <a:gd name="connsiteY2" fmla="*/ 50847 h 101694"/>
              <a:gd name="connsiteX3" fmla="*/ 1428782 w 1428782"/>
              <a:gd name="connsiteY3" fmla="*/ 101694 h 101694"/>
              <a:gd name="connsiteX4" fmla="*/ 0 w 1428782"/>
              <a:gd name="connsiteY4" fmla="*/ 101694 h 101694"/>
              <a:gd name="connsiteX5" fmla="*/ 0 w 1428782"/>
              <a:gd name="connsiteY5" fmla="*/ 0 h 101694"/>
              <a:gd name="connsiteX0" fmla="*/ 0 w 1444259"/>
              <a:gd name="connsiteY0" fmla="*/ 0 h 135481"/>
              <a:gd name="connsiteX1" fmla="*/ 1393412 w 1444259"/>
              <a:gd name="connsiteY1" fmla="*/ 33787 h 135481"/>
              <a:gd name="connsiteX2" fmla="*/ 1444259 w 1444259"/>
              <a:gd name="connsiteY2" fmla="*/ 84634 h 135481"/>
              <a:gd name="connsiteX3" fmla="*/ 1444259 w 1444259"/>
              <a:gd name="connsiteY3" fmla="*/ 135481 h 135481"/>
              <a:gd name="connsiteX4" fmla="*/ 15477 w 1444259"/>
              <a:gd name="connsiteY4" fmla="*/ 135481 h 135481"/>
              <a:gd name="connsiteX5" fmla="*/ 0 w 1444259"/>
              <a:gd name="connsiteY5" fmla="*/ 0 h 135481"/>
              <a:gd name="connsiteX0" fmla="*/ 0 w 1444259"/>
              <a:gd name="connsiteY0" fmla="*/ 0 h 135481"/>
              <a:gd name="connsiteX1" fmla="*/ 1287954 w 1444259"/>
              <a:gd name="connsiteY1" fmla="*/ 29581 h 135481"/>
              <a:gd name="connsiteX2" fmla="*/ 1444259 w 1444259"/>
              <a:gd name="connsiteY2" fmla="*/ 84634 h 135481"/>
              <a:gd name="connsiteX3" fmla="*/ 1444259 w 1444259"/>
              <a:gd name="connsiteY3" fmla="*/ 135481 h 135481"/>
              <a:gd name="connsiteX4" fmla="*/ 15477 w 1444259"/>
              <a:gd name="connsiteY4" fmla="*/ 135481 h 135481"/>
              <a:gd name="connsiteX5" fmla="*/ 0 w 1444259"/>
              <a:gd name="connsiteY5" fmla="*/ 0 h 135481"/>
              <a:gd name="connsiteX0" fmla="*/ 0 w 1444259"/>
              <a:gd name="connsiteY0" fmla="*/ 0 h 135481"/>
              <a:gd name="connsiteX1" fmla="*/ 1287954 w 1444259"/>
              <a:gd name="connsiteY1" fmla="*/ 29581 h 135481"/>
              <a:gd name="connsiteX2" fmla="*/ 1442722 w 1444259"/>
              <a:gd name="connsiteY2" fmla="*/ 65646 h 135481"/>
              <a:gd name="connsiteX3" fmla="*/ 1444259 w 1444259"/>
              <a:gd name="connsiteY3" fmla="*/ 135481 h 135481"/>
              <a:gd name="connsiteX4" fmla="*/ 15477 w 1444259"/>
              <a:gd name="connsiteY4" fmla="*/ 135481 h 135481"/>
              <a:gd name="connsiteX5" fmla="*/ 0 w 1444259"/>
              <a:gd name="connsiteY5" fmla="*/ 0 h 135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4259" h="135481">
                <a:moveTo>
                  <a:pt x="0" y="0"/>
                </a:moveTo>
                <a:lnTo>
                  <a:pt x="1287954" y="29581"/>
                </a:lnTo>
                <a:lnTo>
                  <a:pt x="1442722" y="65646"/>
                </a:lnTo>
                <a:cubicBezTo>
                  <a:pt x="1443234" y="88924"/>
                  <a:pt x="1443747" y="112203"/>
                  <a:pt x="1444259" y="135481"/>
                </a:cubicBezTo>
                <a:lnTo>
                  <a:pt x="15477" y="135481"/>
                </a:lnTo>
                <a:lnTo>
                  <a:pt x="0" y="0"/>
                </a:lnTo>
                <a:close/>
              </a:path>
            </a:pathLst>
          </a:custGeom>
          <a:solidFill>
            <a:srgbClr val="A8E4B8">
              <a:alpha val="6784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49" name="Titel 1">
            <a:extLst>
              <a:ext uri="{FF2B5EF4-FFF2-40B4-BE49-F238E27FC236}">
                <a16:creationId xmlns:a16="http://schemas.microsoft.com/office/drawing/2014/main" id="{708FEC15-3B86-1616-E9AA-8F85798F7872}"/>
              </a:ext>
            </a:extLst>
          </p:cNvPr>
          <p:cNvSpPr txBox="1">
            <a:spLocks/>
          </p:cNvSpPr>
          <p:nvPr/>
        </p:nvSpPr>
        <p:spPr>
          <a:xfrm>
            <a:off x="838200" y="-734568"/>
            <a:ext cx="9144000" cy="23876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b="1" dirty="0">
                <a:solidFill>
                  <a:srgbClr val="382B43"/>
                </a:solidFill>
                <a:latin typeface="Askan"/>
              </a:rPr>
              <a:t>Agenda</a:t>
            </a:r>
          </a:p>
        </p:txBody>
      </p:sp>
    </p:spTree>
    <p:extLst>
      <p:ext uri="{BB962C8B-B14F-4D97-AF65-F5344CB8AC3E}">
        <p14:creationId xmlns:p14="http://schemas.microsoft.com/office/powerpoint/2010/main" val="41414514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BFDA25A-0DE8-4B8D-EFE9-84DDEE70745A}"/>
              </a:ext>
            </a:extLst>
          </p:cNvPr>
          <p:cNvSpPr>
            <a:spLocks noGrp="1"/>
          </p:cNvSpPr>
          <p:nvPr>
            <p:ph type="title"/>
          </p:nvPr>
        </p:nvSpPr>
        <p:spPr/>
        <p:txBody>
          <a:bodyPr/>
          <a:lstStyle/>
          <a:p>
            <a:endParaRPr lang="de-DE"/>
          </a:p>
        </p:txBody>
      </p:sp>
      <p:graphicFrame>
        <p:nvGraphicFramePr>
          <p:cNvPr id="6" name="Inhaltsplatzhalter 5">
            <a:extLst>
              <a:ext uri="{FF2B5EF4-FFF2-40B4-BE49-F238E27FC236}">
                <a16:creationId xmlns:a16="http://schemas.microsoft.com/office/drawing/2014/main" id="{3A08581B-75CF-CD07-4B03-52FF1A16C29F}"/>
              </a:ext>
            </a:extLst>
          </p:cNvPr>
          <p:cNvGraphicFramePr>
            <a:graphicFrameLocks noGrp="1"/>
          </p:cNvGraphicFramePr>
          <p:nvPr>
            <p:ph idx="1"/>
            <p:extLst>
              <p:ext uri="{D42A27DB-BD31-4B8C-83A1-F6EECF244321}">
                <p14:modId xmlns:p14="http://schemas.microsoft.com/office/powerpoint/2010/main" val="2755950659"/>
              </p:ext>
            </p:extLst>
          </p:nvPr>
        </p:nvGraphicFramePr>
        <p:xfrm>
          <a:off x="838200" y="2225094"/>
          <a:ext cx="3429000" cy="3895229"/>
        </p:xfrm>
        <a:graphic>
          <a:graphicData uri="http://schemas.openxmlformats.org/drawingml/2006/table">
            <a:tbl>
              <a:tblPr>
                <a:tableStyleId>{5C22544A-7EE6-4342-B048-85BDC9FD1C3A}</a:tableStyleId>
              </a:tblPr>
              <a:tblGrid>
                <a:gridCol w="1992770">
                  <a:extLst>
                    <a:ext uri="{9D8B030D-6E8A-4147-A177-3AD203B41FA5}">
                      <a16:colId xmlns:a16="http://schemas.microsoft.com/office/drawing/2014/main" val="827703639"/>
                    </a:ext>
                  </a:extLst>
                </a:gridCol>
                <a:gridCol w="1436230">
                  <a:extLst>
                    <a:ext uri="{9D8B030D-6E8A-4147-A177-3AD203B41FA5}">
                      <a16:colId xmlns:a16="http://schemas.microsoft.com/office/drawing/2014/main" val="2925224679"/>
                    </a:ext>
                  </a:extLst>
                </a:gridCol>
              </a:tblGrid>
              <a:tr h="359685">
                <a:tc>
                  <a:txBody>
                    <a:bodyPr/>
                    <a:lstStyle/>
                    <a:p>
                      <a:pPr algn="l" fontAlgn="b"/>
                      <a:r>
                        <a:rPr lang="de-DE" sz="2100" u="none" strike="noStrike" dirty="0">
                          <a:effectLst/>
                        </a:rPr>
                        <a:t>Motivation</a:t>
                      </a:r>
                      <a:endParaRPr lang="de-DE" sz="2100" b="0" i="0" u="none" strike="noStrike" dirty="0">
                        <a:solidFill>
                          <a:srgbClr val="000000"/>
                        </a:solidFill>
                        <a:effectLst/>
                        <a:latin typeface="Aptos Narrow" panose="020B0004020202020204" pitchFamily="34" charset="0"/>
                      </a:endParaRPr>
                    </a:p>
                  </a:txBody>
                  <a:tcPr marL="17984" marR="17984" marT="17984" marB="0" anchor="b"/>
                </a:tc>
                <a:tc>
                  <a:txBody>
                    <a:bodyPr/>
                    <a:lstStyle/>
                    <a:p>
                      <a:pPr algn="r" fontAlgn="b"/>
                      <a:r>
                        <a:rPr lang="de-DE" sz="2100" u="none" strike="noStrike">
                          <a:effectLst/>
                        </a:rPr>
                        <a:t>1</a:t>
                      </a:r>
                      <a:endParaRPr lang="de-DE" sz="2100" b="0" i="0" u="none" strike="noStrike">
                        <a:solidFill>
                          <a:srgbClr val="000000"/>
                        </a:solidFill>
                        <a:effectLst/>
                        <a:latin typeface="Aptos Narrow" panose="020B0004020202020204" pitchFamily="34" charset="0"/>
                      </a:endParaRPr>
                    </a:p>
                  </a:txBody>
                  <a:tcPr marL="17984" marR="17984" marT="17984" marB="0" anchor="b"/>
                </a:tc>
                <a:extLst>
                  <a:ext uri="{0D108BD9-81ED-4DB2-BD59-A6C34878D82A}">
                    <a16:rowId xmlns:a16="http://schemas.microsoft.com/office/drawing/2014/main" val="2700376432"/>
                  </a:ext>
                </a:extLst>
              </a:tr>
              <a:tr h="359685">
                <a:tc>
                  <a:txBody>
                    <a:bodyPr/>
                    <a:lstStyle/>
                    <a:p>
                      <a:pPr algn="l" fontAlgn="b"/>
                      <a:r>
                        <a:rPr lang="de-DE" sz="2100" u="none" strike="noStrike" dirty="0">
                          <a:effectLst/>
                        </a:rPr>
                        <a:t>Ziel</a:t>
                      </a:r>
                      <a:endParaRPr lang="de-DE" sz="2100" b="0" i="0" u="none" strike="noStrike" dirty="0">
                        <a:solidFill>
                          <a:srgbClr val="000000"/>
                        </a:solidFill>
                        <a:effectLst/>
                        <a:latin typeface="Aptos Narrow" panose="020B0004020202020204" pitchFamily="34" charset="0"/>
                      </a:endParaRPr>
                    </a:p>
                  </a:txBody>
                  <a:tcPr marL="17984" marR="17984" marT="17984" marB="0" anchor="b"/>
                </a:tc>
                <a:tc>
                  <a:txBody>
                    <a:bodyPr/>
                    <a:lstStyle/>
                    <a:p>
                      <a:pPr algn="r" fontAlgn="b"/>
                      <a:r>
                        <a:rPr lang="de-DE" sz="2100" u="none" strike="noStrike">
                          <a:effectLst/>
                        </a:rPr>
                        <a:t>1</a:t>
                      </a:r>
                      <a:endParaRPr lang="de-DE" sz="2100" b="0" i="0" u="none" strike="noStrike">
                        <a:solidFill>
                          <a:srgbClr val="000000"/>
                        </a:solidFill>
                        <a:effectLst/>
                        <a:latin typeface="Aptos Narrow" panose="020B0004020202020204" pitchFamily="34" charset="0"/>
                      </a:endParaRPr>
                    </a:p>
                  </a:txBody>
                  <a:tcPr marL="17984" marR="17984" marT="17984" marB="0" anchor="b"/>
                </a:tc>
                <a:extLst>
                  <a:ext uri="{0D108BD9-81ED-4DB2-BD59-A6C34878D82A}">
                    <a16:rowId xmlns:a16="http://schemas.microsoft.com/office/drawing/2014/main" val="1029998727"/>
                  </a:ext>
                </a:extLst>
              </a:tr>
              <a:tr h="359685">
                <a:tc>
                  <a:txBody>
                    <a:bodyPr/>
                    <a:lstStyle/>
                    <a:p>
                      <a:pPr algn="l" fontAlgn="b"/>
                      <a:r>
                        <a:rPr lang="de-DE" sz="2100" u="none" strike="noStrike" dirty="0">
                          <a:effectLst/>
                        </a:rPr>
                        <a:t>Methodik</a:t>
                      </a:r>
                      <a:endParaRPr lang="de-DE" sz="2100" b="0" i="0" u="none" strike="noStrike" dirty="0">
                        <a:solidFill>
                          <a:srgbClr val="000000"/>
                        </a:solidFill>
                        <a:effectLst/>
                        <a:latin typeface="Aptos Narrow" panose="020B0004020202020204" pitchFamily="34" charset="0"/>
                      </a:endParaRPr>
                    </a:p>
                  </a:txBody>
                  <a:tcPr marL="17984" marR="17984" marT="17984" marB="0" anchor="b"/>
                </a:tc>
                <a:tc>
                  <a:txBody>
                    <a:bodyPr/>
                    <a:lstStyle/>
                    <a:p>
                      <a:pPr algn="r" fontAlgn="b"/>
                      <a:r>
                        <a:rPr lang="de-DE" sz="2100" u="none" strike="noStrike">
                          <a:effectLst/>
                        </a:rPr>
                        <a:t>1</a:t>
                      </a:r>
                      <a:endParaRPr lang="de-DE" sz="2100" b="0" i="0" u="none" strike="noStrike">
                        <a:solidFill>
                          <a:srgbClr val="000000"/>
                        </a:solidFill>
                        <a:effectLst/>
                        <a:latin typeface="Aptos Narrow" panose="020B0004020202020204" pitchFamily="34" charset="0"/>
                      </a:endParaRPr>
                    </a:p>
                  </a:txBody>
                  <a:tcPr marL="17984" marR="17984" marT="17984" marB="0" anchor="b"/>
                </a:tc>
                <a:extLst>
                  <a:ext uri="{0D108BD9-81ED-4DB2-BD59-A6C34878D82A}">
                    <a16:rowId xmlns:a16="http://schemas.microsoft.com/office/drawing/2014/main" val="996672090"/>
                  </a:ext>
                </a:extLst>
              </a:tr>
              <a:tr h="359685">
                <a:tc>
                  <a:txBody>
                    <a:bodyPr/>
                    <a:lstStyle/>
                    <a:p>
                      <a:pPr algn="l" fontAlgn="b"/>
                      <a:r>
                        <a:rPr lang="de-DE" sz="2100" u="none" strike="noStrike" dirty="0">
                          <a:effectLst/>
                        </a:rPr>
                        <a:t>Business Understanding</a:t>
                      </a:r>
                      <a:endParaRPr lang="de-DE" sz="2100" b="0" i="0" u="none" strike="noStrike" dirty="0">
                        <a:solidFill>
                          <a:srgbClr val="000000"/>
                        </a:solidFill>
                        <a:effectLst/>
                        <a:latin typeface="Aptos Narrow" panose="020B0004020202020204" pitchFamily="34" charset="0"/>
                      </a:endParaRPr>
                    </a:p>
                  </a:txBody>
                  <a:tcPr marL="17984" marR="17984" marT="17984" marB="0" anchor="b"/>
                </a:tc>
                <a:tc>
                  <a:txBody>
                    <a:bodyPr/>
                    <a:lstStyle/>
                    <a:p>
                      <a:pPr algn="r" fontAlgn="b"/>
                      <a:r>
                        <a:rPr lang="de-DE" sz="2100" u="none" strike="noStrike">
                          <a:effectLst/>
                        </a:rPr>
                        <a:t>1</a:t>
                      </a:r>
                      <a:endParaRPr lang="de-DE" sz="2100" b="0" i="0" u="none" strike="noStrike">
                        <a:solidFill>
                          <a:srgbClr val="000000"/>
                        </a:solidFill>
                        <a:effectLst/>
                        <a:latin typeface="Aptos Narrow" panose="020B0004020202020204" pitchFamily="34" charset="0"/>
                      </a:endParaRPr>
                    </a:p>
                  </a:txBody>
                  <a:tcPr marL="17984" marR="17984" marT="17984" marB="0" anchor="b"/>
                </a:tc>
                <a:extLst>
                  <a:ext uri="{0D108BD9-81ED-4DB2-BD59-A6C34878D82A}">
                    <a16:rowId xmlns:a16="http://schemas.microsoft.com/office/drawing/2014/main" val="1294418808"/>
                  </a:ext>
                </a:extLst>
              </a:tr>
              <a:tr h="359685">
                <a:tc>
                  <a:txBody>
                    <a:bodyPr/>
                    <a:lstStyle/>
                    <a:p>
                      <a:pPr algn="l" fontAlgn="b"/>
                      <a:r>
                        <a:rPr lang="de-DE" sz="2100" u="none" strike="noStrike">
                          <a:effectLst/>
                        </a:rPr>
                        <a:t>Datenv</a:t>
                      </a:r>
                      <a:endParaRPr lang="de-DE" sz="2100" b="0" i="0" u="none" strike="noStrike">
                        <a:solidFill>
                          <a:srgbClr val="000000"/>
                        </a:solidFill>
                        <a:effectLst/>
                        <a:latin typeface="Aptos Narrow" panose="020B0004020202020204" pitchFamily="34" charset="0"/>
                      </a:endParaRPr>
                    </a:p>
                  </a:txBody>
                  <a:tcPr marL="17984" marR="17984" marT="17984" marB="0" anchor="b"/>
                </a:tc>
                <a:tc>
                  <a:txBody>
                    <a:bodyPr/>
                    <a:lstStyle/>
                    <a:p>
                      <a:pPr algn="r" fontAlgn="b"/>
                      <a:r>
                        <a:rPr lang="de-DE" sz="2100" u="none" strike="noStrike">
                          <a:effectLst/>
                        </a:rPr>
                        <a:t>2</a:t>
                      </a:r>
                      <a:endParaRPr lang="de-DE" sz="2100" b="0" i="0" u="none" strike="noStrike">
                        <a:solidFill>
                          <a:srgbClr val="000000"/>
                        </a:solidFill>
                        <a:effectLst/>
                        <a:latin typeface="Aptos Narrow" panose="020B0004020202020204" pitchFamily="34" charset="0"/>
                      </a:endParaRPr>
                    </a:p>
                  </a:txBody>
                  <a:tcPr marL="17984" marR="17984" marT="17984" marB="0" anchor="b"/>
                </a:tc>
                <a:extLst>
                  <a:ext uri="{0D108BD9-81ED-4DB2-BD59-A6C34878D82A}">
                    <a16:rowId xmlns:a16="http://schemas.microsoft.com/office/drawing/2014/main" val="116307520"/>
                  </a:ext>
                </a:extLst>
              </a:tr>
              <a:tr h="359685">
                <a:tc>
                  <a:txBody>
                    <a:bodyPr/>
                    <a:lstStyle/>
                    <a:p>
                      <a:pPr algn="l" fontAlgn="b"/>
                      <a:r>
                        <a:rPr lang="de-DE" sz="2100" u="none" strike="noStrike">
                          <a:effectLst/>
                        </a:rPr>
                        <a:t>Datenauf</a:t>
                      </a:r>
                      <a:endParaRPr lang="de-DE" sz="2100" b="0" i="0" u="none" strike="noStrike">
                        <a:solidFill>
                          <a:srgbClr val="000000"/>
                        </a:solidFill>
                        <a:effectLst/>
                        <a:latin typeface="Aptos Narrow" panose="020B0004020202020204" pitchFamily="34" charset="0"/>
                      </a:endParaRPr>
                    </a:p>
                  </a:txBody>
                  <a:tcPr marL="17984" marR="17984" marT="17984" marB="0" anchor="b"/>
                </a:tc>
                <a:tc>
                  <a:txBody>
                    <a:bodyPr/>
                    <a:lstStyle/>
                    <a:p>
                      <a:pPr algn="r" fontAlgn="b"/>
                      <a:r>
                        <a:rPr lang="de-DE" sz="2100" u="none" strike="noStrike">
                          <a:effectLst/>
                        </a:rPr>
                        <a:t>2</a:t>
                      </a:r>
                      <a:endParaRPr lang="de-DE" sz="2100" b="0" i="0" u="none" strike="noStrike">
                        <a:solidFill>
                          <a:srgbClr val="000000"/>
                        </a:solidFill>
                        <a:effectLst/>
                        <a:latin typeface="Aptos Narrow" panose="020B0004020202020204" pitchFamily="34" charset="0"/>
                      </a:endParaRPr>
                    </a:p>
                  </a:txBody>
                  <a:tcPr marL="17984" marR="17984" marT="17984" marB="0" anchor="b"/>
                </a:tc>
                <a:extLst>
                  <a:ext uri="{0D108BD9-81ED-4DB2-BD59-A6C34878D82A}">
                    <a16:rowId xmlns:a16="http://schemas.microsoft.com/office/drawing/2014/main" val="3166623271"/>
                  </a:ext>
                </a:extLst>
              </a:tr>
              <a:tr h="359685">
                <a:tc>
                  <a:txBody>
                    <a:bodyPr/>
                    <a:lstStyle/>
                    <a:p>
                      <a:pPr algn="l" fontAlgn="b"/>
                      <a:r>
                        <a:rPr lang="de-DE" sz="2100" u="none" strike="noStrike">
                          <a:effectLst/>
                        </a:rPr>
                        <a:t>Modellierung</a:t>
                      </a:r>
                      <a:endParaRPr lang="de-DE" sz="2100" b="0" i="0" u="none" strike="noStrike">
                        <a:solidFill>
                          <a:srgbClr val="000000"/>
                        </a:solidFill>
                        <a:effectLst/>
                        <a:latin typeface="Aptos Narrow" panose="020B0004020202020204" pitchFamily="34" charset="0"/>
                      </a:endParaRPr>
                    </a:p>
                  </a:txBody>
                  <a:tcPr marL="17984" marR="17984" marT="17984" marB="0" anchor="b"/>
                </a:tc>
                <a:tc>
                  <a:txBody>
                    <a:bodyPr/>
                    <a:lstStyle/>
                    <a:p>
                      <a:pPr algn="r" fontAlgn="b"/>
                      <a:r>
                        <a:rPr lang="de-DE" sz="2100" u="none" strike="noStrike">
                          <a:effectLst/>
                        </a:rPr>
                        <a:t>3</a:t>
                      </a:r>
                      <a:endParaRPr lang="de-DE" sz="2100" b="0" i="0" u="none" strike="noStrike">
                        <a:solidFill>
                          <a:srgbClr val="000000"/>
                        </a:solidFill>
                        <a:effectLst/>
                        <a:latin typeface="Aptos Narrow" panose="020B0004020202020204" pitchFamily="34" charset="0"/>
                      </a:endParaRPr>
                    </a:p>
                  </a:txBody>
                  <a:tcPr marL="17984" marR="17984" marT="17984" marB="0" anchor="b"/>
                </a:tc>
                <a:extLst>
                  <a:ext uri="{0D108BD9-81ED-4DB2-BD59-A6C34878D82A}">
                    <a16:rowId xmlns:a16="http://schemas.microsoft.com/office/drawing/2014/main" val="1071965028"/>
                  </a:ext>
                </a:extLst>
              </a:tr>
              <a:tr h="359685">
                <a:tc>
                  <a:txBody>
                    <a:bodyPr/>
                    <a:lstStyle/>
                    <a:p>
                      <a:pPr algn="l" fontAlgn="b"/>
                      <a:r>
                        <a:rPr lang="de-DE" sz="2100" u="none" strike="noStrike">
                          <a:effectLst/>
                        </a:rPr>
                        <a:t>Evaluierung</a:t>
                      </a:r>
                      <a:endParaRPr lang="de-DE" sz="2100" b="0" i="0" u="none" strike="noStrike">
                        <a:solidFill>
                          <a:srgbClr val="000000"/>
                        </a:solidFill>
                        <a:effectLst/>
                        <a:latin typeface="Aptos Narrow" panose="020B0004020202020204" pitchFamily="34" charset="0"/>
                      </a:endParaRPr>
                    </a:p>
                  </a:txBody>
                  <a:tcPr marL="17984" marR="17984" marT="17984" marB="0" anchor="b"/>
                </a:tc>
                <a:tc>
                  <a:txBody>
                    <a:bodyPr/>
                    <a:lstStyle/>
                    <a:p>
                      <a:pPr algn="r" fontAlgn="b"/>
                      <a:r>
                        <a:rPr lang="de-DE" sz="2100" u="none" strike="noStrike">
                          <a:effectLst/>
                        </a:rPr>
                        <a:t>3</a:t>
                      </a:r>
                      <a:endParaRPr lang="de-DE" sz="2100" b="0" i="0" u="none" strike="noStrike">
                        <a:solidFill>
                          <a:srgbClr val="000000"/>
                        </a:solidFill>
                        <a:effectLst/>
                        <a:latin typeface="Aptos Narrow" panose="020B0004020202020204" pitchFamily="34" charset="0"/>
                      </a:endParaRPr>
                    </a:p>
                  </a:txBody>
                  <a:tcPr marL="17984" marR="17984" marT="17984" marB="0" anchor="b"/>
                </a:tc>
                <a:extLst>
                  <a:ext uri="{0D108BD9-81ED-4DB2-BD59-A6C34878D82A}">
                    <a16:rowId xmlns:a16="http://schemas.microsoft.com/office/drawing/2014/main" val="1433987975"/>
                  </a:ext>
                </a:extLst>
              </a:tr>
              <a:tr h="359685">
                <a:tc>
                  <a:txBody>
                    <a:bodyPr/>
                    <a:lstStyle/>
                    <a:p>
                      <a:pPr algn="l" fontAlgn="b"/>
                      <a:r>
                        <a:rPr lang="de-DE" sz="2100" u="none" strike="noStrike">
                          <a:effectLst/>
                        </a:rPr>
                        <a:t>Fazit Ausblick</a:t>
                      </a:r>
                      <a:endParaRPr lang="de-DE" sz="2100" b="0" i="0" u="none" strike="noStrike">
                        <a:solidFill>
                          <a:srgbClr val="000000"/>
                        </a:solidFill>
                        <a:effectLst/>
                        <a:latin typeface="Aptos Narrow" panose="020B0004020202020204" pitchFamily="34" charset="0"/>
                      </a:endParaRPr>
                    </a:p>
                  </a:txBody>
                  <a:tcPr marL="17984" marR="17984" marT="17984" marB="0" anchor="b"/>
                </a:tc>
                <a:tc>
                  <a:txBody>
                    <a:bodyPr/>
                    <a:lstStyle/>
                    <a:p>
                      <a:pPr algn="r" fontAlgn="b"/>
                      <a:r>
                        <a:rPr lang="de-DE" sz="2100" u="none" strike="noStrike">
                          <a:effectLst/>
                        </a:rPr>
                        <a:t>3</a:t>
                      </a:r>
                      <a:endParaRPr lang="de-DE" sz="2100" b="0" i="0" u="none" strike="noStrike">
                        <a:solidFill>
                          <a:srgbClr val="000000"/>
                        </a:solidFill>
                        <a:effectLst/>
                        <a:latin typeface="Aptos Narrow" panose="020B0004020202020204" pitchFamily="34" charset="0"/>
                      </a:endParaRPr>
                    </a:p>
                  </a:txBody>
                  <a:tcPr marL="17984" marR="17984" marT="17984" marB="0" anchor="b"/>
                </a:tc>
                <a:extLst>
                  <a:ext uri="{0D108BD9-81ED-4DB2-BD59-A6C34878D82A}">
                    <a16:rowId xmlns:a16="http://schemas.microsoft.com/office/drawing/2014/main" val="3140555389"/>
                  </a:ext>
                </a:extLst>
              </a:tr>
              <a:tr h="359685">
                <a:tc>
                  <a:txBody>
                    <a:bodyPr/>
                    <a:lstStyle/>
                    <a:p>
                      <a:pPr algn="l" fontAlgn="b"/>
                      <a:endParaRPr lang="de-DE" sz="2100" b="0" i="0" u="none" strike="noStrike">
                        <a:solidFill>
                          <a:srgbClr val="000000"/>
                        </a:solidFill>
                        <a:effectLst/>
                        <a:latin typeface="Aptos Narrow" panose="020B0004020202020204" pitchFamily="34" charset="0"/>
                      </a:endParaRPr>
                    </a:p>
                  </a:txBody>
                  <a:tcPr marL="17984" marR="17984" marT="17984" marB="0" anchor="b"/>
                </a:tc>
                <a:tc>
                  <a:txBody>
                    <a:bodyPr/>
                    <a:lstStyle/>
                    <a:p>
                      <a:pPr algn="r" fontAlgn="b"/>
                      <a:r>
                        <a:rPr lang="de-DE" sz="2100" u="none" strike="noStrike" dirty="0">
                          <a:effectLst/>
                        </a:rPr>
                        <a:t>17</a:t>
                      </a:r>
                      <a:endParaRPr lang="de-DE" sz="2100" b="1" i="0" u="none" strike="noStrike" dirty="0">
                        <a:solidFill>
                          <a:srgbClr val="000000"/>
                        </a:solidFill>
                        <a:effectLst/>
                        <a:latin typeface="Aptos Narrow" panose="020B0004020202020204" pitchFamily="34" charset="0"/>
                      </a:endParaRPr>
                    </a:p>
                  </a:txBody>
                  <a:tcPr marL="17984" marR="17984" marT="17984" marB="0" anchor="b"/>
                </a:tc>
                <a:extLst>
                  <a:ext uri="{0D108BD9-81ED-4DB2-BD59-A6C34878D82A}">
                    <a16:rowId xmlns:a16="http://schemas.microsoft.com/office/drawing/2014/main" val="524217382"/>
                  </a:ext>
                </a:extLst>
              </a:tr>
            </a:tbl>
          </a:graphicData>
        </a:graphic>
      </p:graphicFrame>
      <p:sp>
        <p:nvSpPr>
          <p:cNvPr id="4" name="Fußzeilenplatzhalter 3">
            <a:extLst>
              <a:ext uri="{FF2B5EF4-FFF2-40B4-BE49-F238E27FC236}">
                <a16:creationId xmlns:a16="http://schemas.microsoft.com/office/drawing/2014/main" id="{C9576A16-0CB4-27CB-DA93-E4A4E7B1DD91}"/>
              </a:ext>
            </a:extLst>
          </p:cNvPr>
          <p:cNvSpPr>
            <a:spLocks noGrp="1"/>
          </p:cNvSpPr>
          <p:nvPr>
            <p:ph type="ftr" sz="quarter" idx="11"/>
          </p:nvPr>
        </p:nvSpPr>
        <p:spPr/>
        <p:txBody>
          <a:bodyPr/>
          <a:lstStyle/>
          <a:p>
            <a:r>
              <a:rPr lang="de-DE"/>
              <a:t>FOM; DLS; Big-Data-Analyseprojekt; P. Hornig; A. Dutovic;</a:t>
            </a:r>
          </a:p>
        </p:txBody>
      </p:sp>
      <p:sp>
        <p:nvSpPr>
          <p:cNvPr id="5" name="Foliennummernplatzhalter 4">
            <a:extLst>
              <a:ext uri="{FF2B5EF4-FFF2-40B4-BE49-F238E27FC236}">
                <a16:creationId xmlns:a16="http://schemas.microsoft.com/office/drawing/2014/main" id="{B8B5004C-E777-0D21-74D3-5AF984F75A7F}"/>
              </a:ext>
            </a:extLst>
          </p:cNvPr>
          <p:cNvSpPr>
            <a:spLocks noGrp="1"/>
          </p:cNvSpPr>
          <p:nvPr>
            <p:ph type="sldNum" sz="quarter" idx="12"/>
          </p:nvPr>
        </p:nvSpPr>
        <p:spPr/>
        <p:txBody>
          <a:bodyPr/>
          <a:lstStyle/>
          <a:p>
            <a:fld id="{B01D1D1E-D4F6-4C1C-B7C7-8D49125CABEB}" type="slidenum">
              <a:rPr lang="de-DE" smtClean="0"/>
              <a:t>20</a:t>
            </a:fld>
            <a:endParaRPr lang="de-DE"/>
          </a:p>
        </p:txBody>
      </p:sp>
    </p:spTree>
    <p:extLst>
      <p:ext uri="{BB962C8B-B14F-4D97-AF65-F5344CB8AC3E}">
        <p14:creationId xmlns:p14="http://schemas.microsoft.com/office/powerpoint/2010/main" val="40075356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7079C2-5E0B-EAF3-5680-BB8483668460}"/>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58582F06-8771-4F5A-2C49-2B091EEDCBC1}"/>
              </a:ext>
            </a:extLst>
          </p:cNvPr>
          <p:cNvSpPr>
            <a:spLocks noGrp="1"/>
          </p:cNvSpPr>
          <p:nvPr>
            <p:ph type="title"/>
          </p:nvPr>
        </p:nvSpPr>
        <p:spPr/>
        <p:txBody>
          <a:bodyPr/>
          <a:lstStyle/>
          <a:p>
            <a:r>
              <a:rPr lang="de-DE" dirty="0">
                <a:latin typeface="Askan"/>
              </a:rPr>
              <a:t>Loss GOOG Experiment_1</a:t>
            </a:r>
          </a:p>
        </p:txBody>
      </p:sp>
      <p:sp>
        <p:nvSpPr>
          <p:cNvPr id="4" name="Foliennummernplatzhalter 3">
            <a:extLst>
              <a:ext uri="{FF2B5EF4-FFF2-40B4-BE49-F238E27FC236}">
                <a16:creationId xmlns:a16="http://schemas.microsoft.com/office/drawing/2014/main" id="{538F1B36-8851-A78C-5205-C9153641C295}"/>
              </a:ext>
            </a:extLst>
          </p:cNvPr>
          <p:cNvSpPr>
            <a:spLocks noGrp="1"/>
          </p:cNvSpPr>
          <p:nvPr>
            <p:ph type="sldNum" sz="quarter" idx="12"/>
          </p:nvPr>
        </p:nvSpPr>
        <p:spPr/>
        <p:txBody>
          <a:bodyPr/>
          <a:lstStyle/>
          <a:p>
            <a:fld id="{B01D1D1E-D4F6-4C1C-B7C7-8D49125CABEB}" type="slidenum">
              <a:rPr lang="de-DE" smtClean="0"/>
              <a:t>21</a:t>
            </a:fld>
            <a:endParaRPr lang="de-DE"/>
          </a:p>
        </p:txBody>
      </p:sp>
      <p:sp>
        <p:nvSpPr>
          <p:cNvPr id="5" name="Fußzeilenplatzhalter 4">
            <a:extLst>
              <a:ext uri="{FF2B5EF4-FFF2-40B4-BE49-F238E27FC236}">
                <a16:creationId xmlns:a16="http://schemas.microsoft.com/office/drawing/2014/main" id="{D4E8EBB5-E67B-E38E-5152-28EB17B5046B}"/>
              </a:ext>
            </a:extLst>
          </p:cNvPr>
          <p:cNvSpPr>
            <a:spLocks noGrp="1"/>
          </p:cNvSpPr>
          <p:nvPr>
            <p:ph type="ftr" sz="quarter" idx="11"/>
          </p:nvPr>
        </p:nvSpPr>
        <p:spPr/>
        <p:txBody>
          <a:bodyPr/>
          <a:lstStyle/>
          <a:p>
            <a:r>
              <a:rPr lang="de-DE"/>
              <a:t>FOM; DLS; Big-Data-Analyseprojekt; P. Hornig; A. Dutovic;</a:t>
            </a:r>
            <a:endParaRPr lang="de-DE" dirty="0"/>
          </a:p>
        </p:txBody>
      </p:sp>
      <p:pic>
        <p:nvPicPr>
          <p:cNvPr id="6146" name="Picture 2">
            <a:extLst>
              <a:ext uri="{FF2B5EF4-FFF2-40B4-BE49-F238E27FC236}">
                <a16:creationId xmlns:a16="http://schemas.microsoft.com/office/drawing/2014/main" id="{8C662976-1056-B661-1FF2-27AFB9301F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1690688"/>
            <a:ext cx="8011886" cy="39408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48683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A28B31-B09C-18C0-C1E3-89FE4E71ACB8}"/>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F2A49CEB-3B7B-79D3-5C29-93D4B11DA916}"/>
              </a:ext>
            </a:extLst>
          </p:cNvPr>
          <p:cNvSpPr>
            <a:spLocks noGrp="1"/>
          </p:cNvSpPr>
          <p:nvPr>
            <p:ph type="title"/>
          </p:nvPr>
        </p:nvSpPr>
        <p:spPr/>
        <p:txBody>
          <a:bodyPr/>
          <a:lstStyle/>
          <a:p>
            <a:r>
              <a:rPr lang="de-DE" dirty="0">
                <a:latin typeface="Askan"/>
              </a:rPr>
              <a:t>Loss GOOG Experiment_2</a:t>
            </a:r>
          </a:p>
        </p:txBody>
      </p:sp>
      <p:sp>
        <p:nvSpPr>
          <p:cNvPr id="4" name="Foliennummernplatzhalter 3">
            <a:extLst>
              <a:ext uri="{FF2B5EF4-FFF2-40B4-BE49-F238E27FC236}">
                <a16:creationId xmlns:a16="http://schemas.microsoft.com/office/drawing/2014/main" id="{354E9868-1592-A486-7BB6-DA82D922B7A4}"/>
              </a:ext>
            </a:extLst>
          </p:cNvPr>
          <p:cNvSpPr>
            <a:spLocks noGrp="1"/>
          </p:cNvSpPr>
          <p:nvPr>
            <p:ph type="sldNum" sz="quarter" idx="12"/>
          </p:nvPr>
        </p:nvSpPr>
        <p:spPr/>
        <p:txBody>
          <a:bodyPr/>
          <a:lstStyle/>
          <a:p>
            <a:fld id="{B01D1D1E-D4F6-4C1C-B7C7-8D49125CABEB}" type="slidenum">
              <a:rPr lang="de-DE" smtClean="0"/>
              <a:t>22</a:t>
            </a:fld>
            <a:endParaRPr lang="de-DE"/>
          </a:p>
        </p:txBody>
      </p:sp>
      <p:sp>
        <p:nvSpPr>
          <p:cNvPr id="5" name="Fußzeilenplatzhalter 4">
            <a:extLst>
              <a:ext uri="{FF2B5EF4-FFF2-40B4-BE49-F238E27FC236}">
                <a16:creationId xmlns:a16="http://schemas.microsoft.com/office/drawing/2014/main" id="{AE5A903D-ABD2-9846-0E6F-2C3629F69F3B}"/>
              </a:ext>
            </a:extLst>
          </p:cNvPr>
          <p:cNvSpPr>
            <a:spLocks noGrp="1"/>
          </p:cNvSpPr>
          <p:nvPr>
            <p:ph type="ftr" sz="quarter" idx="11"/>
          </p:nvPr>
        </p:nvSpPr>
        <p:spPr/>
        <p:txBody>
          <a:bodyPr/>
          <a:lstStyle/>
          <a:p>
            <a:r>
              <a:rPr lang="de-DE"/>
              <a:t>FOM; DLS; Big-Data-Analyseprojekt; P. Hornig; A. Dutovic;</a:t>
            </a:r>
            <a:endParaRPr lang="de-DE" dirty="0"/>
          </a:p>
        </p:txBody>
      </p:sp>
      <p:pic>
        <p:nvPicPr>
          <p:cNvPr id="7170" name="Picture 2">
            <a:extLst>
              <a:ext uri="{FF2B5EF4-FFF2-40B4-BE49-F238E27FC236}">
                <a16:creationId xmlns:a16="http://schemas.microsoft.com/office/drawing/2014/main" id="{153F910D-FAF9-A4BE-76C7-3F21D7138A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0514" y="1593411"/>
            <a:ext cx="8951686" cy="44030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19818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8BDC0F-24B9-339C-7BAF-BE9F659B5713}"/>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34D6BAC0-F923-7B1D-E428-F7BA8162C826}"/>
              </a:ext>
            </a:extLst>
          </p:cNvPr>
          <p:cNvSpPr>
            <a:spLocks noGrp="1"/>
          </p:cNvSpPr>
          <p:nvPr>
            <p:ph type="title"/>
          </p:nvPr>
        </p:nvSpPr>
        <p:spPr/>
        <p:txBody>
          <a:bodyPr/>
          <a:lstStyle/>
          <a:p>
            <a:r>
              <a:rPr lang="de-DE" dirty="0">
                <a:latin typeface="Askan"/>
              </a:rPr>
              <a:t>Basisprognose</a:t>
            </a:r>
          </a:p>
        </p:txBody>
      </p:sp>
      <p:sp>
        <p:nvSpPr>
          <p:cNvPr id="4" name="Foliennummernplatzhalter 3">
            <a:extLst>
              <a:ext uri="{FF2B5EF4-FFF2-40B4-BE49-F238E27FC236}">
                <a16:creationId xmlns:a16="http://schemas.microsoft.com/office/drawing/2014/main" id="{2F7FC71B-89B0-6103-808C-0CC1B3D373A6}"/>
              </a:ext>
            </a:extLst>
          </p:cNvPr>
          <p:cNvSpPr>
            <a:spLocks noGrp="1"/>
          </p:cNvSpPr>
          <p:nvPr>
            <p:ph type="sldNum" sz="quarter" idx="12"/>
          </p:nvPr>
        </p:nvSpPr>
        <p:spPr/>
        <p:txBody>
          <a:bodyPr/>
          <a:lstStyle/>
          <a:p>
            <a:fld id="{B01D1D1E-D4F6-4C1C-B7C7-8D49125CABEB}" type="slidenum">
              <a:rPr lang="de-DE" smtClean="0"/>
              <a:t>23</a:t>
            </a:fld>
            <a:endParaRPr lang="de-DE"/>
          </a:p>
        </p:txBody>
      </p:sp>
      <p:sp>
        <p:nvSpPr>
          <p:cNvPr id="5" name="Fußzeilenplatzhalter 4">
            <a:extLst>
              <a:ext uri="{FF2B5EF4-FFF2-40B4-BE49-F238E27FC236}">
                <a16:creationId xmlns:a16="http://schemas.microsoft.com/office/drawing/2014/main" id="{9234890D-71E3-C3AE-97DC-90E8766AA908}"/>
              </a:ext>
            </a:extLst>
          </p:cNvPr>
          <p:cNvSpPr>
            <a:spLocks noGrp="1"/>
          </p:cNvSpPr>
          <p:nvPr>
            <p:ph type="ftr" sz="quarter" idx="11"/>
          </p:nvPr>
        </p:nvSpPr>
        <p:spPr/>
        <p:txBody>
          <a:bodyPr/>
          <a:lstStyle/>
          <a:p>
            <a:r>
              <a:rPr lang="de-DE"/>
              <a:t>FOM; DLS; Big-Data-Analyseprojekt; P. Hornig; A. Dutovic;</a:t>
            </a:r>
            <a:endParaRPr lang="de-DE" dirty="0"/>
          </a:p>
        </p:txBody>
      </p:sp>
      <p:pic>
        <p:nvPicPr>
          <p:cNvPr id="3074" name="Picture 2">
            <a:extLst>
              <a:ext uri="{FF2B5EF4-FFF2-40B4-BE49-F238E27FC236}">
                <a16:creationId xmlns:a16="http://schemas.microsoft.com/office/drawing/2014/main" id="{2118A98F-BDFB-B767-59F4-62EE8D0441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2126345"/>
            <a:ext cx="4594260" cy="2605312"/>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BD9924F2-EFC6-1F59-ABD7-72C4CA7DB71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01942" y="2126341"/>
            <a:ext cx="4594266" cy="26053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04035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656AF2-CE62-0C7A-0C10-9936BC29BC1E}"/>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B11136F1-0F50-A759-DA73-B69CFBB62E0D}"/>
              </a:ext>
            </a:extLst>
          </p:cNvPr>
          <p:cNvSpPr>
            <a:spLocks noGrp="1"/>
          </p:cNvSpPr>
          <p:nvPr>
            <p:ph type="title"/>
          </p:nvPr>
        </p:nvSpPr>
        <p:spPr/>
        <p:txBody>
          <a:bodyPr/>
          <a:lstStyle/>
          <a:p>
            <a:r>
              <a:rPr lang="de-DE" dirty="0">
                <a:latin typeface="Askan"/>
              </a:rPr>
              <a:t>Forschungsprognose</a:t>
            </a:r>
          </a:p>
        </p:txBody>
      </p:sp>
      <p:sp>
        <p:nvSpPr>
          <p:cNvPr id="4" name="Foliennummernplatzhalter 3">
            <a:extLst>
              <a:ext uri="{FF2B5EF4-FFF2-40B4-BE49-F238E27FC236}">
                <a16:creationId xmlns:a16="http://schemas.microsoft.com/office/drawing/2014/main" id="{A1F14A11-A1ED-E88F-10CE-1EF0FB352897}"/>
              </a:ext>
            </a:extLst>
          </p:cNvPr>
          <p:cNvSpPr>
            <a:spLocks noGrp="1"/>
          </p:cNvSpPr>
          <p:nvPr>
            <p:ph type="sldNum" sz="quarter" idx="12"/>
          </p:nvPr>
        </p:nvSpPr>
        <p:spPr/>
        <p:txBody>
          <a:bodyPr/>
          <a:lstStyle/>
          <a:p>
            <a:fld id="{B01D1D1E-D4F6-4C1C-B7C7-8D49125CABEB}" type="slidenum">
              <a:rPr lang="de-DE" smtClean="0"/>
              <a:t>24</a:t>
            </a:fld>
            <a:endParaRPr lang="de-DE"/>
          </a:p>
        </p:txBody>
      </p:sp>
      <p:sp>
        <p:nvSpPr>
          <p:cNvPr id="5" name="Fußzeilenplatzhalter 4">
            <a:extLst>
              <a:ext uri="{FF2B5EF4-FFF2-40B4-BE49-F238E27FC236}">
                <a16:creationId xmlns:a16="http://schemas.microsoft.com/office/drawing/2014/main" id="{51AD5C23-2695-D584-65B4-C365426B15F9}"/>
              </a:ext>
            </a:extLst>
          </p:cNvPr>
          <p:cNvSpPr>
            <a:spLocks noGrp="1"/>
          </p:cNvSpPr>
          <p:nvPr>
            <p:ph type="ftr" sz="quarter" idx="11"/>
          </p:nvPr>
        </p:nvSpPr>
        <p:spPr/>
        <p:txBody>
          <a:bodyPr/>
          <a:lstStyle/>
          <a:p>
            <a:r>
              <a:rPr lang="de-DE"/>
              <a:t>FOM; DLS; Big-Data-Analyseprojekt; P. Hornig; A. Dutovic;</a:t>
            </a:r>
            <a:endParaRPr lang="de-DE" dirty="0"/>
          </a:p>
        </p:txBody>
      </p:sp>
      <p:pic>
        <p:nvPicPr>
          <p:cNvPr id="4098" name="Picture 2">
            <a:extLst>
              <a:ext uri="{FF2B5EF4-FFF2-40B4-BE49-F238E27FC236}">
                <a16:creationId xmlns:a16="http://schemas.microsoft.com/office/drawing/2014/main" id="{E20EB9BB-E401-6295-D5D6-0B5E0E5EA7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2109460"/>
            <a:ext cx="4644572" cy="263908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792BDFED-9271-A553-6A98-8C655CA9B23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88314" y="2109460"/>
            <a:ext cx="4644572" cy="26390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11544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2C6DE7-B849-AE55-30CC-9E294E34DC0A}"/>
            </a:ext>
          </a:extLst>
        </p:cNvPr>
        <p:cNvGrpSpPr/>
        <p:nvPr/>
      </p:nvGrpSpPr>
      <p:grpSpPr>
        <a:xfrm>
          <a:off x="0" y="0"/>
          <a:ext cx="0" cy="0"/>
          <a:chOff x="0" y="0"/>
          <a:chExt cx="0" cy="0"/>
        </a:xfrm>
      </p:grpSpPr>
      <p:pic>
        <p:nvPicPr>
          <p:cNvPr id="9" name="Grafik 8" descr="Ein Bild, das Screenshot, Diagramm, Text, Design enthält.&#10;&#10;Automatisch generierte Beschreibung">
            <a:extLst>
              <a:ext uri="{FF2B5EF4-FFF2-40B4-BE49-F238E27FC236}">
                <a16:creationId xmlns:a16="http://schemas.microsoft.com/office/drawing/2014/main" id="{C4CFEE94-336F-A086-F317-669F7782BBDF}"/>
              </a:ext>
            </a:extLst>
          </p:cNvPr>
          <p:cNvPicPr>
            <a:picLocks noChangeAspect="1"/>
          </p:cNvPicPr>
          <p:nvPr/>
        </p:nvPicPr>
        <p:blipFill>
          <a:blip r:embed="rId3">
            <a:alphaModFix/>
            <a:extLst>
              <a:ext uri="{BEBA8EAE-BF5A-486C-A8C5-ECC9F3942E4B}">
                <a14:imgProps xmlns:a14="http://schemas.microsoft.com/office/drawing/2010/main">
                  <a14:imgLayer r:embed="rId4">
                    <a14:imgEffect>
                      <a14:artisticPastelsSmooth/>
                    </a14:imgEffect>
                  </a14:imgLayer>
                </a14:imgProps>
              </a:ext>
              <a:ext uri="{28A0092B-C50C-407E-A947-70E740481C1C}">
                <a14:useLocalDpi xmlns:a14="http://schemas.microsoft.com/office/drawing/2010/main" val="0"/>
              </a:ext>
            </a:extLst>
          </a:blip>
          <a:srcRect l="22899" r="-1"/>
          <a:stretch/>
        </p:blipFill>
        <p:spPr>
          <a:xfrm>
            <a:off x="9548187" y="0"/>
            <a:ext cx="5287626" cy="6858000"/>
          </a:xfrm>
          <a:custGeom>
            <a:avLst/>
            <a:gdLst>
              <a:gd name="connsiteX0" fmla="*/ 800871 w 6392526"/>
              <a:gd name="connsiteY0" fmla="*/ 0 h 6858000"/>
              <a:gd name="connsiteX1" fmla="*/ 6392526 w 6392526"/>
              <a:gd name="connsiteY1" fmla="*/ 0 h 6858000"/>
              <a:gd name="connsiteX2" fmla="*/ 6392526 w 6392526"/>
              <a:gd name="connsiteY2" fmla="*/ 6858000 h 6858000"/>
              <a:gd name="connsiteX3" fmla="*/ 0 w 639252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392526" h="6858000">
                <a:moveTo>
                  <a:pt x="800871" y="0"/>
                </a:moveTo>
                <a:lnTo>
                  <a:pt x="6392526" y="0"/>
                </a:lnTo>
                <a:lnTo>
                  <a:pt x="6392526" y="6858000"/>
                </a:lnTo>
                <a:lnTo>
                  <a:pt x="0" y="6858000"/>
                </a:lnTo>
                <a:close/>
              </a:path>
            </a:pathLst>
          </a:custGeom>
        </p:spPr>
      </p:pic>
      <p:sp>
        <p:nvSpPr>
          <p:cNvPr id="4" name="Foliennummernplatzhalter 3">
            <a:extLst>
              <a:ext uri="{FF2B5EF4-FFF2-40B4-BE49-F238E27FC236}">
                <a16:creationId xmlns:a16="http://schemas.microsoft.com/office/drawing/2014/main" id="{BDC306E5-0402-C5DB-0EA8-E15C593BC863}"/>
              </a:ext>
            </a:extLst>
          </p:cNvPr>
          <p:cNvSpPr>
            <a:spLocks noGrp="1"/>
          </p:cNvSpPr>
          <p:nvPr>
            <p:ph type="sldNum" sz="quarter" idx="12"/>
          </p:nvPr>
        </p:nvSpPr>
        <p:spPr/>
        <p:txBody>
          <a:bodyPr/>
          <a:lstStyle/>
          <a:p>
            <a:fld id="{B01D1D1E-D4F6-4C1C-B7C7-8D49125CABEB}" type="slidenum">
              <a:rPr lang="de-DE" sz="1000" smtClean="0">
                <a:latin typeface="Askan"/>
              </a:rPr>
              <a:t>25</a:t>
            </a:fld>
            <a:endParaRPr lang="de-DE" sz="1000" dirty="0">
              <a:latin typeface="Askan"/>
            </a:endParaRPr>
          </a:p>
        </p:txBody>
      </p:sp>
      <p:sp>
        <p:nvSpPr>
          <p:cNvPr id="5" name="Fußzeilenplatzhalter 4">
            <a:extLst>
              <a:ext uri="{FF2B5EF4-FFF2-40B4-BE49-F238E27FC236}">
                <a16:creationId xmlns:a16="http://schemas.microsoft.com/office/drawing/2014/main" id="{E6311F6D-7541-BFDF-BF27-3505F4833962}"/>
              </a:ext>
            </a:extLst>
          </p:cNvPr>
          <p:cNvSpPr>
            <a:spLocks noGrp="1"/>
          </p:cNvSpPr>
          <p:nvPr>
            <p:ph type="ftr" sz="quarter" idx="11"/>
          </p:nvPr>
        </p:nvSpPr>
        <p:spPr/>
        <p:txBody>
          <a:bodyPr/>
          <a:lstStyle/>
          <a:p>
            <a:r>
              <a:rPr lang="de-DE" sz="1000" dirty="0">
                <a:latin typeface="Askan"/>
              </a:rPr>
              <a:t>FOM; DLS; Big-Data-Analyseprojekt; P. Hornig; A. Dutovic;</a:t>
            </a:r>
          </a:p>
        </p:txBody>
      </p:sp>
      <p:sp>
        <p:nvSpPr>
          <p:cNvPr id="22" name="Rechteck: eine Ecke abgeschnitten 190">
            <a:extLst>
              <a:ext uri="{FF2B5EF4-FFF2-40B4-BE49-F238E27FC236}">
                <a16:creationId xmlns:a16="http://schemas.microsoft.com/office/drawing/2014/main" id="{2FF39B59-380E-0B54-B69A-783349B74D6D}"/>
              </a:ext>
            </a:extLst>
          </p:cNvPr>
          <p:cNvSpPr/>
          <p:nvPr/>
        </p:nvSpPr>
        <p:spPr>
          <a:xfrm rot="16200000">
            <a:off x="8553451" y="3219450"/>
            <a:ext cx="7010400" cy="571500"/>
          </a:xfrm>
          <a:custGeom>
            <a:avLst/>
            <a:gdLst>
              <a:gd name="connsiteX0" fmla="*/ 0 w 1428782"/>
              <a:gd name="connsiteY0" fmla="*/ 0 h 101694"/>
              <a:gd name="connsiteX1" fmla="*/ 1377935 w 1428782"/>
              <a:gd name="connsiteY1" fmla="*/ 0 h 101694"/>
              <a:gd name="connsiteX2" fmla="*/ 1428782 w 1428782"/>
              <a:gd name="connsiteY2" fmla="*/ 50847 h 101694"/>
              <a:gd name="connsiteX3" fmla="*/ 1428782 w 1428782"/>
              <a:gd name="connsiteY3" fmla="*/ 101694 h 101694"/>
              <a:gd name="connsiteX4" fmla="*/ 0 w 1428782"/>
              <a:gd name="connsiteY4" fmla="*/ 101694 h 101694"/>
              <a:gd name="connsiteX5" fmla="*/ 0 w 1428782"/>
              <a:gd name="connsiteY5" fmla="*/ 0 h 101694"/>
              <a:gd name="connsiteX0" fmla="*/ 0 w 1444259"/>
              <a:gd name="connsiteY0" fmla="*/ 0 h 135481"/>
              <a:gd name="connsiteX1" fmla="*/ 1393412 w 1444259"/>
              <a:gd name="connsiteY1" fmla="*/ 33787 h 135481"/>
              <a:gd name="connsiteX2" fmla="*/ 1444259 w 1444259"/>
              <a:gd name="connsiteY2" fmla="*/ 84634 h 135481"/>
              <a:gd name="connsiteX3" fmla="*/ 1444259 w 1444259"/>
              <a:gd name="connsiteY3" fmla="*/ 135481 h 135481"/>
              <a:gd name="connsiteX4" fmla="*/ 15477 w 1444259"/>
              <a:gd name="connsiteY4" fmla="*/ 135481 h 135481"/>
              <a:gd name="connsiteX5" fmla="*/ 0 w 1444259"/>
              <a:gd name="connsiteY5" fmla="*/ 0 h 135481"/>
              <a:gd name="connsiteX0" fmla="*/ 0 w 1444259"/>
              <a:gd name="connsiteY0" fmla="*/ 0 h 135481"/>
              <a:gd name="connsiteX1" fmla="*/ 1287954 w 1444259"/>
              <a:gd name="connsiteY1" fmla="*/ 29581 h 135481"/>
              <a:gd name="connsiteX2" fmla="*/ 1444259 w 1444259"/>
              <a:gd name="connsiteY2" fmla="*/ 84634 h 135481"/>
              <a:gd name="connsiteX3" fmla="*/ 1444259 w 1444259"/>
              <a:gd name="connsiteY3" fmla="*/ 135481 h 135481"/>
              <a:gd name="connsiteX4" fmla="*/ 15477 w 1444259"/>
              <a:gd name="connsiteY4" fmla="*/ 135481 h 135481"/>
              <a:gd name="connsiteX5" fmla="*/ 0 w 1444259"/>
              <a:gd name="connsiteY5" fmla="*/ 0 h 135481"/>
              <a:gd name="connsiteX0" fmla="*/ 0 w 1444259"/>
              <a:gd name="connsiteY0" fmla="*/ 0 h 135481"/>
              <a:gd name="connsiteX1" fmla="*/ 1287954 w 1444259"/>
              <a:gd name="connsiteY1" fmla="*/ 29581 h 135481"/>
              <a:gd name="connsiteX2" fmla="*/ 1442722 w 1444259"/>
              <a:gd name="connsiteY2" fmla="*/ 65646 h 135481"/>
              <a:gd name="connsiteX3" fmla="*/ 1444259 w 1444259"/>
              <a:gd name="connsiteY3" fmla="*/ 135481 h 135481"/>
              <a:gd name="connsiteX4" fmla="*/ 15477 w 1444259"/>
              <a:gd name="connsiteY4" fmla="*/ 135481 h 135481"/>
              <a:gd name="connsiteX5" fmla="*/ 0 w 1444259"/>
              <a:gd name="connsiteY5" fmla="*/ 0 h 135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4259" h="135481">
                <a:moveTo>
                  <a:pt x="0" y="0"/>
                </a:moveTo>
                <a:lnTo>
                  <a:pt x="1287954" y="29581"/>
                </a:lnTo>
                <a:lnTo>
                  <a:pt x="1442722" y="65646"/>
                </a:lnTo>
                <a:cubicBezTo>
                  <a:pt x="1443234" y="88924"/>
                  <a:pt x="1443747" y="112203"/>
                  <a:pt x="1444259" y="135481"/>
                </a:cubicBezTo>
                <a:lnTo>
                  <a:pt x="15477" y="135481"/>
                </a:lnTo>
                <a:lnTo>
                  <a:pt x="0" y="0"/>
                </a:lnTo>
                <a:close/>
              </a:path>
            </a:pathLst>
          </a:custGeom>
          <a:solidFill>
            <a:srgbClr val="A8E4B8">
              <a:alpha val="6784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pic>
        <p:nvPicPr>
          <p:cNvPr id="24" name="Grafik 23" descr="Ein Bild, das Screenshot, Text enthält.&#10;&#10;Automatisch generierte Beschreibung">
            <a:extLst>
              <a:ext uri="{FF2B5EF4-FFF2-40B4-BE49-F238E27FC236}">
                <a16:creationId xmlns:a16="http://schemas.microsoft.com/office/drawing/2014/main" id="{2ADEDB54-AA78-AFA2-29CA-1C63EB637FE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1794" y="1158390"/>
            <a:ext cx="8610602" cy="4922220"/>
          </a:xfrm>
          <a:prstGeom prst="rect">
            <a:avLst/>
          </a:prstGeom>
        </p:spPr>
      </p:pic>
      <p:sp>
        <p:nvSpPr>
          <p:cNvPr id="26" name="Titel 1">
            <a:extLst>
              <a:ext uri="{FF2B5EF4-FFF2-40B4-BE49-F238E27FC236}">
                <a16:creationId xmlns:a16="http://schemas.microsoft.com/office/drawing/2014/main" id="{B25AF54D-6063-1C71-B64D-DF66A4A00B03}"/>
              </a:ext>
            </a:extLst>
          </p:cNvPr>
          <p:cNvSpPr txBox="1">
            <a:spLocks/>
          </p:cNvSpPr>
          <p:nvPr/>
        </p:nvSpPr>
        <p:spPr>
          <a:xfrm>
            <a:off x="838200" y="-734568"/>
            <a:ext cx="9144000" cy="23876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b="1" dirty="0">
                <a:solidFill>
                  <a:srgbClr val="382B43"/>
                </a:solidFill>
                <a:latin typeface="Askan"/>
              </a:rPr>
              <a:t>Methodik</a:t>
            </a:r>
          </a:p>
        </p:txBody>
      </p:sp>
      <p:sp>
        <p:nvSpPr>
          <p:cNvPr id="27" name="Titel 1">
            <a:extLst>
              <a:ext uri="{FF2B5EF4-FFF2-40B4-BE49-F238E27FC236}">
                <a16:creationId xmlns:a16="http://schemas.microsoft.com/office/drawing/2014/main" id="{279456C4-41E6-F858-8F70-E024CF8F7805}"/>
              </a:ext>
            </a:extLst>
          </p:cNvPr>
          <p:cNvSpPr txBox="1">
            <a:spLocks/>
          </p:cNvSpPr>
          <p:nvPr/>
        </p:nvSpPr>
        <p:spPr>
          <a:xfrm>
            <a:off x="838200" y="-402694"/>
            <a:ext cx="9144000" cy="23876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1400" spc="300" dirty="0">
                <a:solidFill>
                  <a:srgbClr val="66D082"/>
                </a:solidFill>
                <a:latin typeface="Askan"/>
              </a:rPr>
              <a:t>Cross-Industry Standard </a:t>
            </a:r>
            <a:r>
              <a:rPr lang="de-DE" sz="1400" spc="300" dirty="0" err="1">
                <a:solidFill>
                  <a:srgbClr val="66D082"/>
                </a:solidFill>
                <a:latin typeface="Askan"/>
              </a:rPr>
              <a:t>Process</a:t>
            </a:r>
            <a:r>
              <a:rPr lang="de-DE" sz="1400" spc="300" dirty="0">
                <a:solidFill>
                  <a:srgbClr val="66D082"/>
                </a:solidFill>
                <a:latin typeface="Askan"/>
              </a:rPr>
              <a:t> </a:t>
            </a:r>
            <a:r>
              <a:rPr lang="de-DE" sz="1400" spc="300" dirty="0" err="1">
                <a:solidFill>
                  <a:srgbClr val="66D082"/>
                </a:solidFill>
                <a:latin typeface="Askan"/>
              </a:rPr>
              <a:t>for</a:t>
            </a:r>
            <a:r>
              <a:rPr lang="de-DE" sz="1400" spc="300" dirty="0">
                <a:solidFill>
                  <a:srgbClr val="66D082"/>
                </a:solidFill>
                <a:latin typeface="Askan"/>
              </a:rPr>
              <a:t> Data Mining</a:t>
            </a:r>
          </a:p>
        </p:txBody>
      </p:sp>
      <p:sp>
        <p:nvSpPr>
          <p:cNvPr id="3" name="TextBox 2">
            <a:extLst>
              <a:ext uri="{FF2B5EF4-FFF2-40B4-BE49-F238E27FC236}">
                <a16:creationId xmlns:a16="http://schemas.microsoft.com/office/drawing/2014/main" id="{BA1F0321-F4F0-D804-41C0-CF8F8702310C}"/>
              </a:ext>
            </a:extLst>
          </p:cNvPr>
          <p:cNvSpPr txBox="1"/>
          <p:nvPr/>
        </p:nvSpPr>
        <p:spPr>
          <a:xfrm>
            <a:off x="838200" y="6033814"/>
            <a:ext cx="7418438" cy="307777"/>
          </a:xfrm>
          <a:prstGeom prst="rect">
            <a:avLst/>
          </a:prstGeom>
          <a:noFill/>
        </p:spPr>
        <p:txBody>
          <a:bodyPr wrap="square">
            <a:spAutoFit/>
          </a:bodyPr>
          <a:lstStyle/>
          <a:p>
            <a:r>
              <a:rPr lang="de-DE" sz="700" b="1" dirty="0">
                <a:latin typeface="Askan"/>
              </a:rPr>
              <a:t>Eigene Darstellung CRISP-DM</a:t>
            </a:r>
          </a:p>
          <a:p>
            <a:r>
              <a:rPr lang="de-DE" sz="700" b="1" dirty="0">
                <a:latin typeface="Askan"/>
              </a:rPr>
              <a:t>Draw.io (</a:t>
            </a:r>
            <a:r>
              <a:rPr lang="de-DE" sz="700" b="1" i="1" dirty="0">
                <a:latin typeface="Askan"/>
              </a:rPr>
              <a:t>https://app.diagrams.net/?src=about</a:t>
            </a:r>
            <a:r>
              <a:rPr lang="de-DE" sz="700" b="1" dirty="0">
                <a:latin typeface="Askan"/>
              </a:rPr>
              <a:t>)</a:t>
            </a:r>
            <a:endParaRPr lang="en-US" sz="700" b="1" dirty="0"/>
          </a:p>
        </p:txBody>
      </p:sp>
    </p:spTree>
    <p:extLst>
      <p:ext uri="{BB962C8B-B14F-4D97-AF65-F5344CB8AC3E}">
        <p14:creationId xmlns:p14="http://schemas.microsoft.com/office/powerpoint/2010/main" val="700447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E30E8C-B0B1-CB4E-8A45-C0A88C0A8084}"/>
            </a:ext>
          </a:extLst>
        </p:cNvPr>
        <p:cNvGrpSpPr/>
        <p:nvPr/>
      </p:nvGrpSpPr>
      <p:grpSpPr>
        <a:xfrm>
          <a:off x="0" y="0"/>
          <a:ext cx="0" cy="0"/>
          <a:chOff x="0" y="0"/>
          <a:chExt cx="0" cy="0"/>
        </a:xfrm>
      </p:grpSpPr>
      <p:graphicFrame>
        <p:nvGraphicFramePr>
          <p:cNvPr id="13" name="Table 12">
            <a:extLst>
              <a:ext uri="{FF2B5EF4-FFF2-40B4-BE49-F238E27FC236}">
                <a16:creationId xmlns:a16="http://schemas.microsoft.com/office/drawing/2014/main" id="{3E4A32CA-D9F6-408C-B5DC-359CC554E3CE}"/>
              </a:ext>
            </a:extLst>
          </p:cNvPr>
          <p:cNvGraphicFramePr>
            <a:graphicFrameLocks noGrp="1"/>
          </p:cNvGraphicFramePr>
          <p:nvPr/>
        </p:nvGraphicFramePr>
        <p:xfrm>
          <a:off x="838200" y="896859"/>
          <a:ext cx="9144000" cy="5096327"/>
        </p:xfrm>
        <a:graphic>
          <a:graphicData uri="http://schemas.openxmlformats.org/drawingml/2006/table">
            <a:tbl>
              <a:tblPr firstRow="1" bandRow="1">
                <a:tableStyleId>{5C22544A-7EE6-4342-B048-85BDC9FD1C3A}</a:tableStyleId>
              </a:tblPr>
              <a:tblGrid>
                <a:gridCol w="1745343">
                  <a:extLst>
                    <a:ext uri="{9D8B030D-6E8A-4147-A177-3AD203B41FA5}">
                      <a16:colId xmlns:a16="http://schemas.microsoft.com/office/drawing/2014/main" val="158646778"/>
                    </a:ext>
                  </a:extLst>
                </a:gridCol>
                <a:gridCol w="2830286">
                  <a:extLst>
                    <a:ext uri="{9D8B030D-6E8A-4147-A177-3AD203B41FA5}">
                      <a16:colId xmlns:a16="http://schemas.microsoft.com/office/drawing/2014/main" val="577940128"/>
                    </a:ext>
                  </a:extLst>
                </a:gridCol>
                <a:gridCol w="1770742">
                  <a:extLst>
                    <a:ext uri="{9D8B030D-6E8A-4147-A177-3AD203B41FA5}">
                      <a16:colId xmlns:a16="http://schemas.microsoft.com/office/drawing/2014/main" val="2280153758"/>
                    </a:ext>
                  </a:extLst>
                </a:gridCol>
                <a:gridCol w="1349829">
                  <a:extLst>
                    <a:ext uri="{9D8B030D-6E8A-4147-A177-3AD203B41FA5}">
                      <a16:colId xmlns:a16="http://schemas.microsoft.com/office/drawing/2014/main" val="1523902696"/>
                    </a:ext>
                  </a:extLst>
                </a:gridCol>
                <a:gridCol w="1447800">
                  <a:extLst>
                    <a:ext uri="{9D8B030D-6E8A-4147-A177-3AD203B41FA5}">
                      <a16:colId xmlns:a16="http://schemas.microsoft.com/office/drawing/2014/main" val="3888508787"/>
                    </a:ext>
                  </a:extLst>
                </a:gridCol>
              </a:tblGrid>
              <a:tr h="432887">
                <a:tc>
                  <a:txBody>
                    <a:bodyPr/>
                    <a:lstStyle/>
                    <a:p>
                      <a:pPr algn="l"/>
                      <a:r>
                        <a:rPr lang="de-DE" sz="1400" b="1" dirty="0">
                          <a:solidFill>
                            <a:schemeClr val="tx1"/>
                          </a:solidFill>
                          <a:latin typeface="Askan"/>
                        </a:rPr>
                        <a:t>Branche</a:t>
                      </a:r>
                      <a:endParaRPr lang="en-US" sz="1400" b="1" dirty="0">
                        <a:solidFill>
                          <a:schemeClr val="tx1"/>
                        </a:solidFill>
                        <a:latin typeface="Askan"/>
                      </a:endParaRPr>
                    </a:p>
                  </a:txBody>
                  <a:tcPr anchor="ctr">
                    <a:lnL w="3175" cap="flat" cmpd="sng" algn="ctr">
                      <a:solidFill>
                        <a:srgbClr val="74707E"/>
                      </a:solidFill>
                      <a:prstDash val="solid"/>
                      <a:round/>
                      <a:headEnd type="none" w="med" len="med"/>
                      <a:tailEnd type="none" w="med" len="med"/>
                    </a:lnL>
                    <a:lnR w="3175" cap="flat" cmpd="sng" algn="ctr">
                      <a:solidFill>
                        <a:srgbClr val="74707E"/>
                      </a:solidFill>
                      <a:prstDash val="solid"/>
                      <a:round/>
                      <a:headEnd type="none" w="med" len="med"/>
                      <a:tailEnd type="none" w="med" len="med"/>
                    </a:lnR>
                    <a:lnT w="3175" cap="flat" cmpd="sng" algn="ctr">
                      <a:solidFill>
                        <a:srgbClr val="74707E"/>
                      </a:solidFill>
                      <a:prstDash val="solid"/>
                      <a:round/>
                      <a:headEnd type="none" w="med" len="med"/>
                      <a:tailEnd type="none" w="med" len="med"/>
                    </a:lnT>
                    <a:lnB w="3175" cap="flat" cmpd="sng" algn="ctr">
                      <a:solidFill>
                        <a:srgbClr val="74707E"/>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de-DE" sz="1400" b="1" dirty="0">
                          <a:solidFill>
                            <a:schemeClr val="tx1"/>
                          </a:solidFill>
                          <a:latin typeface="Askan"/>
                        </a:rPr>
                        <a:t>Aktie</a:t>
                      </a:r>
                      <a:endParaRPr lang="en-US" sz="1400" b="1" dirty="0">
                        <a:solidFill>
                          <a:schemeClr val="tx1"/>
                        </a:solidFill>
                        <a:latin typeface="Askan"/>
                      </a:endParaRPr>
                    </a:p>
                  </a:txBody>
                  <a:tcPr anchor="ctr">
                    <a:lnL w="3175" cap="flat" cmpd="sng" algn="ctr">
                      <a:solidFill>
                        <a:srgbClr val="74707E"/>
                      </a:solidFill>
                      <a:prstDash val="solid"/>
                      <a:round/>
                      <a:headEnd type="none" w="med" len="med"/>
                      <a:tailEnd type="none" w="med" len="med"/>
                    </a:lnL>
                    <a:lnR w="3175" cap="flat" cmpd="sng" algn="ctr">
                      <a:solidFill>
                        <a:srgbClr val="74707E"/>
                      </a:solidFill>
                      <a:prstDash val="solid"/>
                      <a:round/>
                      <a:headEnd type="none" w="med" len="med"/>
                      <a:tailEnd type="none" w="med" len="med"/>
                    </a:lnR>
                    <a:lnT w="3175" cap="flat" cmpd="sng" algn="ctr">
                      <a:solidFill>
                        <a:srgbClr val="74707E"/>
                      </a:solidFill>
                      <a:prstDash val="solid"/>
                      <a:round/>
                      <a:headEnd type="none" w="med" len="med"/>
                      <a:tailEnd type="none" w="med" len="med"/>
                    </a:lnT>
                    <a:lnB w="3175" cap="flat" cmpd="sng" algn="ctr">
                      <a:solidFill>
                        <a:srgbClr val="74707E"/>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de-DE" sz="1400" b="1" dirty="0">
                          <a:solidFill>
                            <a:schemeClr val="tx1"/>
                          </a:solidFill>
                          <a:latin typeface="Askan"/>
                        </a:rPr>
                        <a:t>Zeitraum</a:t>
                      </a:r>
                      <a:endParaRPr lang="en-US" sz="1400" b="1" dirty="0">
                        <a:solidFill>
                          <a:schemeClr val="tx1"/>
                        </a:solidFill>
                        <a:latin typeface="Askan"/>
                      </a:endParaRPr>
                    </a:p>
                  </a:txBody>
                  <a:tcPr anchor="ctr">
                    <a:lnL w="3175" cap="flat" cmpd="sng" algn="ctr">
                      <a:solidFill>
                        <a:srgbClr val="74707E"/>
                      </a:solidFill>
                      <a:prstDash val="solid"/>
                      <a:round/>
                      <a:headEnd type="none" w="med" len="med"/>
                      <a:tailEnd type="none" w="med" len="med"/>
                    </a:lnL>
                    <a:lnR w="3175" cap="flat" cmpd="sng" algn="ctr">
                      <a:solidFill>
                        <a:srgbClr val="74707E"/>
                      </a:solidFill>
                      <a:prstDash val="solid"/>
                      <a:round/>
                      <a:headEnd type="none" w="med" len="med"/>
                      <a:tailEnd type="none" w="med" len="med"/>
                    </a:lnR>
                    <a:lnT w="3175" cap="flat" cmpd="sng" algn="ctr">
                      <a:solidFill>
                        <a:srgbClr val="74707E"/>
                      </a:solidFill>
                      <a:prstDash val="solid"/>
                      <a:round/>
                      <a:headEnd type="none" w="med" len="med"/>
                      <a:tailEnd type="none" w="med" len="med"/>
                    </a:lnT>
                    <a:lnB w="3175" cap="flat" cmpd="sng" algn="ctr">
                      <a:solidFill>
                        <a:srgbClr val="74707E"/>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de-DE" sz="1400" b="1" dirty="0">
                          <a:solidFill>
                            <a:schemeClr val="tx1"/>
                          </a:solidFill>
                          <a:latin typeface="Askan"/>
                        </a:rPr>
                        <a:t>Quelle</a:t>
                      </a:r>
                      <a:endParaRPr lang="en-US" sz="1400" b="1" dirty="0">
                        <a:solidFill>
                          <a:schemeClr val="tx1"/>
                        </a:solidFill>
                        <a:latin typeface="Askan"/>
                      </a:endParaRPr>
                    </a:p>
                  </a:txBody>
                  <a:tcPr anchor="ctr">
                    <a:lnL w="3175" cap="flat" cmpd="sng" algn="ctr">
                      <a:solidFill>
                        <a:srgbClr val="74707E"/>
                      </a:solidFill>
                      <a:prstDash val="solid"/>
                      <a:round/>
                      <a:headEnd type="none" w="med" len="med"/>
                      <a:tailEnd type="none" w="med" len="med"/>
                    </a:lnL>
                    <a:lnR w="3175" cap="flat" cmpd="sng" algn="ctr">
                      <a:solidFill>
                        <a:srgbClr val="74707E"/>
                      </a:solidFill>
                      <a:prstDash val="solid"/>
                      <a:round/>
                      <a:headEnd type="none" w="med" len="med"/>
                      <a:tailEnd type="none" w="med" len="med"/>
                    </a:lnR>
                    <a:lnT w="3175" cap="flat" cmpd="sng" algn="ctr">
                      <a:solidFill>
                        <a:srgbClr val="74707E"/>
                      </a:solidFill>
                      <a:prstDash val="solid"/>
                      <a:round/>
                      <a:headEnd type="none" w="med" len="med"/>
                      <a:tailEnd type="none" w="med" len="med"/>
                    </a:lnT>
                    <a:lnB w="3175" cap="flat" cmpd="sng" algn="ctr">
                      <a:solidFill>
                        <a:srgbClr val="74707E"/>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de-DE" sz="1400" b="1" dirty="0">
                          <a:solidFill>
                            <a:schemeClr val="tx1"/>
                          </a:solidFill>
                          <a:latin typeface="Askan"/>
                        </a:rPr>
                        <a:t>Volumen</a:t>
                      </a:r>
                      <a:endParaRPr lang="en-US" sz="1400" b="1" dirty="0">
                        <a:solidFill>
                          <a:schemeClr val="tx1"/>
                        </a:solidFill>
                        <a:latin typeface="Askan"/>
                      </a:endParaRPr>
                    </a:p>
                  </a:txBody>
                  <a:tcPr anchor="ctr">
                    <a:lnL w="3175" cap="flat" cmpd="sng" algn="ctr">
                      <a:solidFill>
                        <a:srgbClr val="74707E"/>
                      </a:solidFill>
                      <a:prstDash val="solid"/>
                      <a:round/>
                      <a:headEnd type="none" w="med" len="med"/>
                      <a:tailEnd type="none" w="med" len="med"/>
                    </a:lnL>
                    <a:lnR w="3175" cap="flat" cmpd="sng" algn="ctr">
                      <a:solidFill>
                        <a:srgbClr val="74707E"/>
                      </a:solidFill>
                      <a:prstDash val="solid"/>
                      <a:round/>
                      <a:headEnd type="none" w="med" len="med"/>
                      <a:tailEnd type="none" w="med" len="med"/>
                    </a:lnR>
                    <a:lnT w="3175" cap="flat" cmpd="sng" algn="ctr">
                      <a:solidFill>
                        <a:srgbClr val="74707E"/>
                      </a:solidFill>
                      <a:prstDash val="solid"/>
                      <a:round/>
                      <a:headEnd type="none" w="med" len="med"/>
                      <a:tailEnd type="none" w="med" len="med"/>
                    </a:lnT>
                    <a:lnB w="3175" cap="flat" cmpd="sng" algn="ctr">
                      <a:solidFill>
                        <a:srgbClr val="74707E"/>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482888448"/>
                  </a:ext>
                </a:extLst>
              </a:tr>
              <a:tr h="459901">
                <a:tc>
                  <a:txBody>
                    <a:bodyPr/>
                    <a:lstStyle/>
                    <a:p>
                      <a:pPr algn="l"/>
                      <a:r>
                        <a:rPr lang="de-DE" sz="1400" b="0" dirty="0">
                          <a:solidFill>
                            <a:schemeClr val="tx1"/>
                          </a:solidFill>
                          <a:latin typeface="Askan"/>
                        </a:rPr>
                        <a:t>Grundstoffe</a:t>
                      </a:r>
                      <a:endParaRPr lang="en-US" sz="1400" b="0" dirty="0">
                        <a:solidFill>
                          <a:schemeClr val="tx1"/>
                        </a:solidFill>
                        <a:latin typeface="Askan"/>
                      </a:endParaRPr>
                    </a:p>
                  </a:txBody>
                  <a:tcPr anchor="ctr">
                    <a:lnL w="3175" cap="flat" cmpd="sng" algn="ctr">
                      <a:solidFill>
                        <a:srgbClr val="74707E"/>
                      </a:solidFill>
                      <a:prstDash val="solid"/>
                      <a:round/>
                      <a:headEnd type="none" w="med" len="med"/>
                      <a:tailEnd type="none" w="med" len="med"/>
                    </a:lnL>
                    <a:lnR w="3175" cap="flat" cmpd="sng" algn="ctr">
                      <a:solidFill>
                        <a:srgbClr val="74707E"/>
                      </a:solidFill>
                      <a:prstDash val="solid"/>
                      <a:round/>
                      <a:headEnd type="none" w="med" len="med"/>
                      <a:tailEnd type="none" w="med" len="med"/>
                    </a:lnR>
                    <a:lnT w="3175" cap="flat" cmpd="sng" algn="ctr">
                      <a:solidFill>
                        <a:srgbClr val="74707E"/>
                      </a:solidFill>
                      <a:prstDash val="solid"/>
                      <a:round/>
                      <a:headEnd type="none" w="med" len="med"/>
                      <a:tailEnd type="none" w="med" len="med"/>
                    </a:lnT>
                    <a:lnB w="3175" cap="flat" cmpd="sng" algn="ctr">
                      <a:solidFill>
                        <a:srgbClr val="74707E"/>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de-DE" sz="1400" b="0" dirty="0">
                          <a:solidFill>
                            <a:schemeClr val="tx1"/>
                          </a:solidFill>
                          <a:latin typeface="Askan"/>
                        </a:rPr>
                        <a:t>??</a:t>
                      </a:r>
                      <a:endParaRPr lang="en-US" sz="1400" b="0" dirty="0">
                        <a:solidFill>
                          <a:schemeClr val="tx1"/>
                        </a:solidFill>
                        <a:latin typeface="Askan"/>
                      </a:endParaRPr>
                    </a:p>
                  </a:txBody>
                  <a:tcPr anchor="ctr">
                    <a:lnL w="3175" cap="flat" cmpd="sng" algn="ctr">
                      <a:solidFill>
                        <a:srgbClr val="74707E"/>
                      </a:solidFill>
                      <a:prstDash val="solid"/>
                      <a:round/>
                      <a:headEnd type="none" w="med" len="med"/>
                      <a:tailEnd type="none" w="med" len="med"/>
                    </a:lnL>
                    <a:lnR w="3175" cap="flat" cmpd="sng" algn="ctr">
                      <a:solidFill>
                        <a:srgbClr val="74707E"/>
                      </a:solidFill>
                      <a:prstDash val="solid"/>
                      <a:round/>
                      <a:headEnd type="none" w="med" len="med"/>
                      <a:tailEnd type="none" w="med" len="med"/>
                    </a:lnR>
                    <a:lnT w="3175" cap="flat" cmpd="sng" algn="ctr">
                      <a:solidFill>
                        <a:srgbClr val="74707E"/>
                      </a:solidFill>
                      <a:prstDash val="solid"/>
                      <a:round/>
                      <a:headEnd type="none" w="med" len="med"/>
                      <a:tailEnd type="none" w="med" len="med"/>
                    </a:lnT>
                    <a:lnB w="3175" cap="flat" cmpd="sng" algn="ctr">
                      <a:solidFill>
                        <a:srgbClr val="74707E"/>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de-DE" sz="1400" b="0" dirty="0">
                          <a:solidFill>
                            <a:schemeClr val="tx1"/>
                          </a:solidFill>
                          <a:latin typeface="Askan"/>
                        </a:rPr>
                        <a:t>01/2014 – 12/2016</a:t>
                      </a:r>
                      <a:endParaRPr lang="en-US" sz="1400" b="0" dirty="0">
                        <a:solidFill>
                          <a:schemeClr val="tx1"/>
                        </a:solidFill>
                        <a:latin typeface="Askan"/>
                      </a:endParaRPr>
                    </a:p>
                  </a:txBody>
                  <a:tcPr anchor="ctr">
                    <a:lnL w="3175" cap="flat" cmpd="sng" algn="ctr">
                      <a:solidFill>
                        <a:srgbClr val="74707E"/>
                      </a:solidFill>
                      <a:prstDash val="solid"/>
                      <a:round/>
                      <a:headEnd type="none" w="med" len="med"/>
                      <a:tailEnd type="none" w="med" len="med"/>
                    </a:lnL>
                    <a:lnR w="3175" cap="flat" cmpd="sng" algn="ctr">
                      <a:solidFill>
                        <a:srgbClr val="74707E"/>
                      </a:solidFill>
                      <a:prstDash val="solid"/>
                      <a:round/>
                      <a:headEnd type="none" w="med" len="med"/>
                      <a:tailEnd type="none" w="med" len="med"/>
                    </a:lnR>
                    <a:lnT w="3175" cap="flat" cmpd="sng" algn="ctr">
                      <a:solidFill>
                        <a:srgbClr val="74707E"/>
                      </a:solidFill>
                      <a:prstDash val="solid"/>
                      <a:round/>
                      <a:headEnd type="none" w="med" len="med"/>
                      <a:tailEnd type="none" w="med" len="med"/>
                    </a:lnT>
                    <a:lnB w="3175" cap="flat" cmpd="sng" algn="ctr">
                      <a:solidFill>
                        <a:srgbClr val="74707E"/>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de-DE" sz="1400" b="0" dirty="0">
                          <a:solidFill>
                            <a:schemeClr val="tx1"/>
                          </a:solidFill>
                          <a:latin typeface="Askan"/>
                        </a:rPr>
                        <a:t>GitHub MIT -Lizenz</a:t>
                      </a:r>
                      <a:endParaRPr lang="en-US" sz="1400" b="0" dirty="0">
                        <a:solidFill>
                          <a:schemeClr val="tx1"/>
                        </a:solidFill>
                        <a:latin typeface="Askan"/>
                      </a:endParaRPr>
                    </a:p>
                  </a:txBody>
                  <a:tcPr anchor="ctr">
                    <a:lnL w="3175" cap="flat" cmpd="sng" algn="ctr">
                      <a:solidFill>
                        <a:srgbClr val="74707E"/>
                      </a:solidFill>
                      <a:prstDash val="solid"/>
                      <a:round/>
                      <a:headEnd type="none" w="med" len="med"/>
                      <a:tailEnd type="none" w="med" len="med"/>
                    </a:lnL>
                    <a:lnR w="3175" cap="flat" cmpd="sng" algn="ctr">
                      <a:solidFill>
                        <a:srgbClr val="74707E"/>
                      </a:solidFill>
                      <a:prstDash val="solid"/>
                      <a:round/>
                      <a:headEnd type="none" w="med" len="med"/>
                      <a:tailEnd type="none" w="med" len="med"/>
                    </a:lnR>
                    <a:lnT w="3175" cap="flat" cmpd="sng" algn="ctr">
                      <a:solidFill>
                        <a:srgbClr val="74707E"/>
                      </a:solidFill>
                      <a:prstDash val="solid"/>
                      <a:round/>
                      <a:headEnd type="none" w="med" len="med"/>
                      <a:tailEnd type="none" w="med" len="med"/>
                    </a:lnT>
                    <a:lnB w="3175" cap="flat" cmpd="sng" algn="ctr">
                      <a:solidFill>
                        <a:srgbClr val="74707E"/>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de-DE" sz="1400" b="0" dirty="0">
                          <a:solidFill>
                            <a:schemeClr val="tx1"/>
                          </a:solidFill>
                          <a:latin typeface="Askan"/>
                        </a:rPr>
                        <a:t>High</a:t>
                      </a:r>
                      <a:endParaRPr lang="en-US" sz="1400" b="0" dirty="0">
                        <a:solidFill>
                          <a:schemeClr val="tx1"/>
                        </a:solidFill>
                        <a:latin typeface="Askan"/>
                      </a:endParaRPr>
                    </a:p>
                  </a:txBody>
                  <a:tcPr anchor="ctr">
                    <a:lnL w="3175" cap="flat" cmpd="sng" algn="ctr">
                      <a:solidFill>
                        <a:srgbClr val="74707E"/>
                      </a:solidFill>
                      <a:prstDash val="solid"/>
                      <a:round/>
                      <a:headEnd type="none" w="med" len="med"/>
                      <a:tailEnd type="none" w="med" len="med"/>
                    </a:lnL>
                    <a:lnR w="3175" cap="flat" cmpd="sng" algn="ctr">
                      <a:solidFill>
                        <a:srgbClr val="74707E"/>
                      </a:solidFill>
                      <a:prstDash val="solid"/>
                      <a:round/>
                      <a:headEnd type="none" w="med" len="med"/>
                      <a:tailEnd type="none" w="med" len="med"/>
                    </a:lnR>
                    <a:lnT w="3175" cap="flat" cmpd="sng" algn="ctr">
                      <a:solidFill>
                        <a:srgbClr val="74707E"/>
                      </a:solidFill>
                      <a:prstDash val="solid"/>
                      <a:round/>
                      <a:headEnd type="none" w="med" len="med"/>
                      <a:tailEnd type="none" w="med" len="med"/>
                    </a:lnT>
                    <a:lnB w="3175" cap="flat" cmpd="sng" algn="ctr">
                      <a:solidFill>
                        <a:srgbClr val="74707E"/>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650499682"/>
                  </a:ext>
                </a:extLst>
              </a:tr>
              <a:tr h="459901">
                <a:tc>
                  <a:txBody>
                    <a:bodyPr/>
                    <a:lstStyle/>
                    <a:p>
                      <a:pPr algn="l"/>
                      <a:r>
                        <a:rPr lang="de-DE" sz="1400" b="0" dirty="0">
                          <a:solidFill>
                            <a:schemeClr val="tx1"/>
                          </a:solidFill>
                          <a:latin typeface="Askan"/>
                        </a:rPr>
                        <a:t>Konsumgüter</a:t>
                      </a:r>
                      <a:endParaRPr lang="en-US" sz="1400" b="0" dirty="0">
                        <a:solidFill>
                          <a:schemeClr val="tx1"/>
                        </a:solidFill>
                        <a:latin typeface="Askan"/>
                      </a:endParaRPr>
                    </a:p>
                  </a:txBody>
                  <a:tcPr anchor="ctr">
                    <a:lnL w="3175" cap="flat" cmpd="sng" algn="ctr">
                      <a:solidFill>
                        <a:srgbClr val="74707E"/>
                      </a:solidFill>
                      <a:prstDash val="solid"/>
                      <a:round/>
                      <a:headEnd type="none" w="med" len="med"/>
                      <a:tailEnd type="none" w="med" len="med"/>
                    </a:lnL>
                    <a:lnR w="3175" cap="flat" cmpd="sng" algn="ctr">
                      <a:solidFill>
                        <a:srgbClr val="74707E"/>
                      </a:solidFill>
                      <a:prstDash val="solid"/>
                      <a:round/>
                      <a:headEnd type="none" w="med" len="med"/>
                      <a:tailEnd type="none" w="med" len="med"/>
                    </a:lnR>
                    <a:lnT w="3175" cap="flat" cmpd="sng" algn="ctr">
                      <a:solidFill>
                        <a:srgbClr val="74707E"/>
                      </a:solidFill>
                      <a:prstDash val="solid"/>
                      <a:round/>
                      <a:headEnd type="none" w="med" len="med"/>
                      <a:tailEnd type="none" w="med" len="med"/>
                    </a:lnT>
                    <a:lnB w="3175" cap="flat" cmpd="sng" algn="ctr">
                      <a:solidFill>
                        <a:srgbClr val="74707E"/>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a:ln>
                            <a:noFill/>
                          </a:ln>
                          <a:solidFill>
                            <a:prstClr val="black"/>
                          </a:solidFill>
                          <a:effectLst/>
                          <a:uLnTx/>
                          <a:uFillTx/>
                          <a:latin typeface="Askan"/>
                          <a:ea typeface="+mn-ea"/>
                          <a:cs typeface="+mn-cs"/>
                        </a:rPr>
                        <a:t>??</a:t>
                      </a:r>
                      <a:endParaRPr kumimoji="0" lang="en-US" sz="1400" b="0" i="0" u="none" strike="noStrike" kern="1200" cap="none" spc="0" normalizeH="0" baseline="0" noProof="0" dirty="0">
                        <a:ln>
                          <a:noFill/>
                        </a:ln>
                        <a:solidFill>
                          <a:prstClr val="black"/>
                        </a:solidFill>
                        <a:effectLst/>
                        <a:uLnTx/>
                        <a:uFillTx/>
                        <a:latin typeface="Askan"/>
                        <a:ea typeface="+mn-ea"/>
                        <a:cs typeface="+mn-cs"/>
                      </a:endParaRPr>
                    </a:p>
                  </a:txBody>
                  <a:tcPr anchor="ctr">
                    <a:lnL w="3175" cap="flat" cmpd="sng" algn="ctr">
                      <a:solidFill>
                        <a:srgbClr val="74707E"/>
                      </a:solidFill>
                      <a:prstDash val="solid"/>
                      <a:round/>
                      <a:headEnd type="none" w="med" len="med"/>
                      <a:tailEnd type="none" w="med" len="med"/>
                    </a:lnL>
                    <a:lnR w="3175" cap="flat" cmpd="sng" algn="ctr">
                      <a:solidFill>
                        <a:srgbClr val="74707E"/>
                      </a:solidFill>
                      <a:prstDash val="solid"/>
                      <a:round/>
                      <a:headEnd type="none" w="med" len="med"/>
                      <a:tailEnd type="none" w="med" len="med"/>
                    </a:lnR>
                    <a:lnT w="3175" cap="flat" cmpd="sng" algn="ctr">
                      <a:solidFill>
                        <a:srgbClr val="74707E"/>
                      </a:solidFill>
                      <a:prstDash val="solid"/>
                      <a:round/>
                      <a:headEnd type="none" w="med" len="med"/>
                      <a:tailEnd type="none" w="med" len="med"/>
                    </a:lnT>
                    <a:lnB w="3175" cap="flat" cmpd="sng" algn="ctr">
                      <a:solidFill>
                        <a:srgbClr val="74707E"/>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a:ln>
                            <a:noFill/>
                          </a:ln>
                          <a:solidFill>
                            <a:prstClr val="black"/>
                          </a:solidFill>
                          <a:effectLst/>
                          <a:uLnTx/>
                          <a:uFillTx/>
                          <a:latin typeface="Askan"/>
                          <a:ea typeface="+mn-ea"/>
                          <a:cs typeface="+mn-cs"/>
                        </a:rPr>
                        <a:t>01/2014 – 12/2016</a:t>
                      </a:r>
                      <a:endParaRPr kumimoji="0" lang="en-US" sz="1400" b="0" i="0" u="none" strike="noStrike" kern="1200" cap="none" spc="0" normalizeH="0" baseline="0" noProof="0" dirty="0">
                        <a:ln>
                          <a:noFill/>
                        </a:ln>
                        <a:solidFill>
                          <a:prstClr val="black"/>
                        </a:solidFill>
                        <a:effectLst/>
                        <a:uLnTx/>
                        <a:uFillTx/>
                        <a:latin typeface="Askan"/>
                        <a:ea typeface="+mn-ea"/>
                        <a:cs typeface="+mn-cs"/>
                      </a:endParaRPr>
                    </a:p>
                  </a:txBody>
                  <a:tcPr anchor="ctr">
                    <a:lnL w="3175" cap="flat" cmpd="sng" algn="ctr">
                      <a:solidFill>
                        <a:srgbClr val="74707E"/>
                      </a:solidFill>
                      <a:prstDash val="solid"/>
                      <a:round/>
                      <a:headEnd type="none" w="med" len="med"/>
                      <a:tailEnd type="none" w="med" len="med"/>
                    </a:lnL>
                    <a:lnR w="3175" cap="flat" cmpd="sng" algn="ctr">
                      <a:solidFill>
                        <a:srgbClr val="74707E"/>
                      </a:solidFill>
                      <a:prstDash val="solid"/>
                      <a:round/>
                      <a:headEnd type="none" w="med" len="med"/>
                      <a:tailEnd type="none" w="med" len="med"/>
                    </a:lnR>
                    <a:lnT w="3175" cap="flat" cmpd="sng" algn="ctr">
                      <a:solidFill>
                        <a:srgbClr val="74707E"/>
                      </a:solidFill>
                      <a:prstDash val="solid"/>
                      <a:round/>
                      <a:headEnd type="none" w="med" len="med"/>
                      <a:tailEnd type="none" w="med" len="med"/>
                    </a:lnT>
                    <a:lnB w="3175" cap="flat" cmpd="sng" algn="ctr">
                      <a:solidFill>
                        <a:srgbClr val="74707E"/>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a:ln>
                            <a:noFill/>
                          </a:ln>
                          <a:solidFill>
                            <a:prstClr val="black"/>
                          </a:solidFill>
                          <a:effectLst/>
                          <a:uLnTx/>
                          <a:uFillTx/>
                          <a:latin typeface="Askan"/>
                          <a:ea typeface="+mn-ea"/>
                          <a:cs typeface="+mn-cs"/>
                        </a:rPr>
                        <a:t>GitHub MIT -Lizenz</a:t>
                      </a:r>
                      <a:endParaRPr kumimoji="0" lang="en-US" sz="1400" b="0" i="0" u="none" strike="noStrike" kern="1200" cap="none" spc="0" normalizeH="0" baseline="0" noProof="0" dirty="0">
                        <a:ln>
                          <a:noFill/>
                        </a:ln>
                        <a:solidFill>
                          <a:prstClr val="black"/>
                        </a:solidFill>
                        <a:effectLst/>
                        <a:uLnTx/>
                        <a:uFillTx/>
                        <a:latin typeface="Askan"/>
                        <a:ea typeface="+mn-ea"/>
                        <a:cs typeface="+mn-cs"/>
                      </a:endParaRPr>
                    </a:p>
                  </a:txBody>
                  <a:tcPr anchor="ctr">
                    <a:lnL w="3175" cap="flat" cmpd="sng" algn="ctr">
                      <a:solidFill>
                        <a:srgbClr val="74707E"/>
                      </a:solidFill>
                      <a:prstDash val="solid"/>
                      <a:round/>
                      <a:headEnd type="none" w="med" len="med"/>
                      <a:tailEnd type="none" w="med" len="med"/>
                    </a:lnL>
                    <a:lnR w="3175" cap="flat" cmpd="sng" algn="ctr">
                      <a:solidFill>
                        <a:srgbClr val="74707E"/>
                      </a:solidFill>
                      <a:prstDash val="solid"/>
                      <a:round/>
                      <a:headEnd type="none" w="med" len="med"/>
                      <a:tailEnd type="none" w="med" len="med"/>
                    </a:lnR>
                    <a:lnT w="3175" cap="flat" cmpd="sng" algn="ctr">
                      <a:solidFill>
                        <a:srgbClr val="74707E"/>
                      </a:solidFill>
                      <a:prstDash val="solid"/>
                      <a:round/>
                      <a:headEnd type="none" w="med" len="med"/>
                      <a:tailEnd type="none" w="med" len="med"/>
                    </a:lnT>
                    <a:lnB w="3175" cap="flat" cmpd="sng" algn="ctr">
                      <a:solidFill>
                        <a:srgbClr val="74707E"/>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a:ln>
                            <a:noFill/>
                          </a:ln>
                          <a:solidFill>
                            <a:prstClr val="black"/>
                          </a:solidFill>
                          <a:effectLst/>
                          <a:uLnTx/>
                          <a:uFillTx/>
                          <a:latin typeface="Askan"/>
                          <a:ea typeface="+mn-ea"/>
                          <a:cs typeface="+mn-cs"/>
                        </a:rPr>
                        <a:t>High</a:t>
                      </a:r>
                      <a:endParaRPr kumimoji="0" lang="en-US" sz="1400" b="0" i="0" u="none" strike="noStrike" kern="1200" cap="none" spc="0" normalizeH="0" baseline="0" noProof="0" dirty="0">
                        <a:ln>
                          <a:noFill/>
                        </a:ln>
                        <a:solidFill>
                          <a:prstClr val="black"/>
                        </a:solidFill>
                        <a:effectLst/>
                        <a:uLnTx/>
                        <a:uFillTx/>
                        <a:latin typeface="Askan"/>
                        <a:ea typeface="+mn-ea"/>
                        <a:cs typeface="+mn-cs"/>
                      </a:endParaRPr>
                    </a:p>
                  </a:txBody>
                  <a:tcPr anchor="ctr">
                    <a:lnL w="3175" cap="flat" cmpd="sng" algn="ctr">
                      <a:solidFill>
                        <a:srgbClr val="74707E"/>
                      </a:solidFill>
                      <a:prstDash val="solid"/>
                      <a:round/>
                      <a:headEnd type="none" w="med" len="med"/>
                      <a:tailEnd type="none" w="med" len="med"/>
                    </a:lnL>
                    <a:lnR w="3175" cap="flat" cmpd="sng" algn="ctr">
                      <a:solidFill>
                        <a:srgbClr val="74707E"/>
                      </a:solidFill>
                      <a:prstDash val="solid"/>
                      <a:round/>
                      <a:headEnd type="none" w="med" len="med"/>
                      <a:tailEnd type="none" w="med" len="med"/>
                    </a:lnR>
                    <a:lnT w="3175" cap="flat" cmpd="sng" algn="ctr">
                      <a:solidFill>
                        <a:srgbClr val="74707E"/>
                      </a:solidFill>
                      <a:prstDash val="solid"/>
                      <a:round/>
                      <a:headEnd type="none" w="med" len="med"/>
                      <a:tailEnd type="none" w="med" len="med"/>
                    </a:lnT>
                    <a:lnB w="3175" cap="flat" cmpd="sng" algn="ctr">
                      <a:solidFill>
                        <a:srgbClr val="74707E"/>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30723971"/>
                  </a:ext>
                </a:extLst>
              </a:tr>
              <a:tr h="459901">
                <a:tc>
                  <a:txBody>
                    <a:bodyPr/>
                    <a:lstStyle/>
                    <a:p>
                      <a:pPr algn="l"/>
                      <a:r>
                        <a:rPr lang="de-DE" sz="1400" b="0" dirty="0">
                          <a:solidFill>
                            <a:schemeClr val="tx1"/>
                          </a:solidFill>
                          <a:latin typeface="Askan"/>
                        </a:rPr>
                        <a:t>Gesundheitswesen</a:t>
                      </a:r>
                      <a:endParaRPr lang="en-US" sz="1400" b="0" dirty="0">
                        <a:solidFill>
                          <a:schemeClr val="tx1"/>
                        </a:solidFill>
                        <a:latin typeface="Askan"/>
                      </a:endParaRPr>
                    </a:p>
                  </a:txBody>
                  <a:tcPr anchor="ctr">
                    <a:lnL w="3175" cap="flat" cmpd="sng" algn="ctr">
                      <a:solidFill>
                        <a:srgbClr val="74707E"/>
                      </a:solidFill>
                      <a:prstDash val="solid"/>
                      <a:round/>
                      <a:headEnd type="none" w="med" len="med"/>
                      <a:tailEnd type="none" w="med" len="med"/>
                    </a:lnL>
                    <a:lnR w="3175" cap="flat" cmpd="sng" algn="ctr">
                      <a:solidFill>
                        <a:srgbClr val="74707E"/>
                      </a:solidFill>
                      <a:prstDash val="solid"/>
                      <a:round/>
                      <a:headEnd type="none" w="med" len="med"/>
                      <a:tailEnd type="none" w="med" len="med"/>
                    </a:lnR>
                    <a:lnT w="3175" cap="flat" cmpd="sng" algn="ctr">
                      <a:solidFill>
                        <a:srgbClr val="74707E"/>
                      </a:solidFill>
                      <a:prstDash val="solid"/>
                      <a:round/>
                      <a:headEnd type="none" w="med" len="med"/>
                      <a:tailEnd type="none" w="med" len="med"/>
                    </a:lnT>
                    <a:lnB w="3175" cap="flat" cmpd="sng" algn="ctr">
                      <a:solidFill>
                        <a:srgbClr val="74707E"/>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a:ln>
                            <a:noFill/>
                          </a:ln>
                          <a:solidFill>
                            <a:prstClr val="black"/>
                          </a:solidFill>
                          <a:effectLst/>
                          <a:uLnTx/>
                          <a:uFillTx/>
                          <a:latin typeface="Askan"/>
                          <a:ea typeface="+mn-ea"/>
                          <a:cs typeface="+mn-cs"/>
                        </a:rPr>
                        <a:t>??</a:t>
                      </a:r>
                      <a:endParaRPr kumimoji="0" lang="en-US" sz="1400" b="0" i="0" u="none" strike="noStrike" kern="1200" cap="none" spc="0" normalizeH="0" baseline="0" noProof="0" dirty="0">
                        <a:ln>
                          <a:noFill/>
                        </a:ln>
                        <a:solidFill>
                          <a:prstClr val="black"/>
                        </a:solidFill>
                        <a:effectLst/>
                        <a:uLnTx/>
                        <a:uFillTx/>
                        <a:latin typeface="Askan"/>
                        <a:ea typeface="+mn-ea"/>
                        <a:cs typeface="+mn-cs"/>
                      </a:endParaRPr>
                    </a:p>
                  </a:txBody>
                  <a:tcPr anchor="ctr">
                    <a:lnL w="3175" cap="flat" cmpd="sng" algn="ctr">
                      <a:solidFill>
                        <a:srgbClr val="74707E"/>
                      </a:solidFill>
                      <a:prstDash val="solid"/>
                      <a:round/>
                      <a:headEnd type="none" w="med" len="med"/>
                      <a:tailEnd type="none" w="med" len="med"/>
                    </a:lnL>
                    <a:lnR w="3175" cap="flat" cmpd="sng" algn="ctr">
                      <a:solidFill>
                        <a:srgbClr val="74707E"/>
                      </a:solidFill>
                      <a:prstDash val="solid"/>
                      <a:round/>
                      <a:headEnd type="none" w="med" len="med"/>
                      <a:tailEnd type="none" w="med" len="med"/>
                    </a:lnR>
                    <a:lnT w="3175" cap="flat" cmpd="sng" algn="ctr">
                      <a:solidFill>
                        <a:srgbClr val="74707E"/>
                      </a:solidFill>
                      <a:prstDash val="solid"/>
                      <a:round/>
                      <a:headEnd type="none" w="med" len="med"/>
                      <a:tailEnd type="none" w="med" len="med"/>
                    </a:lnT>
                    <a:lnB w="3175" cap="flat" cmpd="sng" algn="ctr">
                      <a:solidFill>
                        <a:srgbClr val="74707E"/>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a:ln>
                            <a:noFill/>
                          </a:ln>
                          <a:solidFill>
                            <a:prstClr val="black"/>
                          </a:solidFill>
                          <a:effectLst/>
                          <a:uLnTx/>
                          <a:uFillTx/>
                          <a:latin typeface="Askan"/>
                          <a:ea typeface="+mn-ea"/>
                          <a:cs typeface="+mn-cs"/>
                        </a:rPr>
                        <a:t>01/2014 – 12/2016</a:t>
                      </a:r>
                      <a:endParaRPr kumimoji="0" lang="en-US" sz="1400" b="0" i="0" u="none" strike="noStrike" kern="1200" cap="none" spc="0" normalizeH="0" baseline="0" noProof="0" dirty="0">
                        <a:ln>
                          <a:noFill/>
                        </a:ln>
                        <a:solidFill>
                          <a:prstClr val="black"/>
                        </a:solidFill>
                        <a:effectLst/>
                        <a:uLnTx/>
                        <a:uFillTx/>
                        <a:latin typeface="Askan"/>
                        <a:ea typeface="+mn-ea"/>
                        <a:cs typeface="+mn-cs"/>
                      </a:endParaRPr>
                    </a:p>
                  </a:txBody>
                  <a:tcPr anchor="ctr">
                    <a:lnL w="3175" cap="flat" cmpd="sng" algn="ctr">
                      <a:solidFill>
                        <a:srgbClr val="74707E"/>
                      </a:solidFill>
                      <a:prstDash val="solid"/>
                      <a:round/>
                      <a:headEnd type="none" w="med" len="med"/>
                      <a:tailEnd type="none" w="med" len="med"/>
                    </a:lnL>
                    <a:lnR w="3175" cap="flat" cmpd="sng" algn="ctr">
                      <a:solidFill>
                        <a:srgbClr val="74707E"/>
                      </a:solidFill>
                      <a:prstDash val="solid"/>
                      <a:round/>
                      <a:headEnd type="none" w="med" len="med"/>
                      <a:tailEnd type="none" w="med" len="med"/>
                    </a:lnR>
                    <a:lnT w="3175" cap="flat" cmpd="sng" algn="ctr">
                      <a:solidFill>
                        <a:srgbClr val="74707E"/>
                      </a:solidFill>
                      <a:prstDash val="solid"/>
                      <a:round/>
                      <a:headEnd type="none" w="med" len="med"/>
                      <a:tailEnd type="none" w="med" len="med"/>
                    </a:lnT>
                    <a:lnB w="3175" cap="flat" cmpd="sng" algn="ctr">
                      <a:solidFill>
                        <a:srgbClr val="74707E"/>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a:ln>
                            <a:noFill/>
                          </a:ln>
                          <a:solidFill>
                            <a:prstClr val="black"/>
                          </a:solidFill>
                          <a:effectLst/>
                          <a:uLnTx/>
                          <a:uFillTx/>
                          <a:latin typeface="Askan"/>
                          <a:ea typeface="+mn-ea"/>
                          <a:cs typeface="+mn-cs"/>
                        </a:rPr>
                        <a:t>GitHub MIT -Lizenz</a:t>
                      </a:r>
                      <a:endParaRPr kumimoji="0" lang="en-US" sz="1400" b="0" i="0" u="none" strike="noStrike" kern="1200" cap="none" spc="0" normalizeH="0" baseline="0" noProof="0" dirty="0">
                        <a:ln>
                          <a:noFill/>
                        </a:ln>
                        <a:solidFill>
                          <a:prstClr val="black"/>
                        </a:solidFill>
                        <a:effectLst/>
                        <a:uLnTx/>
                        <a:uFillTx/>
                        <a:latin typeface="Askan"/>
                        <a:ea typeface="+mn-ea"/>
                        <a:cs typeface="+mn-cs"/>
                      </a:endParaRPr>
                    </a:p>
                  </a:txBody>
                  <a:tcPr anchor="ctr">
                    <a:lnL w="3175" cap="flat" cmpd="sng" algn="ctr">
                      <a:solidFill>
                        <a:srgbClr val="74707E"/>
                      </a:solidFill>
                      <a:prstDash val="solid"/>
                      <a:round/>
                      <a:headEnd type="none" w="med" len="med"/>
                      <a:tailEnd type="none" w="med" len="med"/>
                    </a:lnL>
                    <a:lnR w="3175" cap="flat" cmpd="sng" algn="ctr">
                      <a:solidFill>
                        <a:srgbClr val="74707E"/>
                      </a:solidFill>
                      <a:prstDash val="solid"/>
                      <a:round/>
                      <a:headEnd type="none" w="med" len="med"/>
                      <a:tailEnd type="none" w="med" len="med"/>
                    </a:lnR>
                    <a:lnT w="3175" cap="flat" cmpd="sng" algn="ctr">
                      <a:solidFill>
                        <a:srgbClr val="74707E"/>
                      </a:solidFill>
                      <a:prstDash val="solid"/>
                      <a:round/>
                      <a:headEnd type="none" w="med" len="med"/>
                      <a:tailEnd type="none" w="med" len="med"/>
                    </a:lnT>
                    <a:lnB w="3175" cap="flat" cmpd="sng" algn="ctr">
                      <a:solidFill>
                        <a:srgbClr val="74707E"/>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a:ln>
                            <a:noFill/>
                          </a:ln>
                          <a:solidFill>
                            <a:prstClr val="black"/>
                          </a:solidFill>
                          <a:effectLst/>
                          <a:uLnTx/>
                          <a:uFillTx/>
                          <a:latin typeface="Askan"/>
                          <a:ea typeface="+mn-ea"/>
                          <a:cs typeface="+mn-cs"/>
                        </a:rPr>
                        <a:t>High</a:t>
                      </a:r>
                      <a:endParaRPr kumimoji="0" lang="en-US" sz="1400" b="0" i="0" u="none" strike="noStrike" kern="1200" cap="none" spc="0" normalizeH="0" baseline="0" noProof="0" dirty="0">
                        <a:ln>
                          <a:noFill/>
                        </a:ln>
                        <a:solidFill>
                          <a:prstClr val="black"/>
                        </a:solidFill>
                        <a:effectLst/>
                        <a:uLnTx/>
                        <a:uFillTx/>
                        <a:latin typeface="Askan"/>
                        <a:ea typeface="+mn-ea"/>
                        <a:cs typeface="+mn-cs"/>
                      </a:endParaRPr>
                    </a:p>
                  </a:txBody>
                  <a:tcPr anchor="ctr">
                    <a:lnL w="3175" cap="flat" cmpd="sng" algn="ctr">
                      <a:solidFill>
                        <a:srgbClr val="74707E"/>
                      </a:solidFill>
                      <a:prstDash val="solid"/>
                      <a:round/>
                      <a:headEnd type="none" w="med" len="med"/>
                      <a:tailEnd type="none" w="med" len="med"/>
                    </a:lnL>
                    <a:lnR w="3175" cap="flat" cmpd="sng" algn="ctr">
                      <a:solidFill>
                        <a:srgbClr val="74707E"/>
                      </a:solidFill>
                      <a:prstDash val="solid"/>
                      <a:round/>
                      <a:headEnd type="none" w="med" len="med"/>
                      <a:tailEnd type="none" w="med" len="med"/>
                    </a:lnR>
                    <a:lnT w="3175" cap="flat" cmpd="sng" algn="ctr">
                      <a:solidFill>
                        <a:srgbClr val="74707E"/>
                      </a:solidFill>
                      <a:prstDash val="solid"/>
                      <a:round/>
                      <a:headEnd type="none" w="med" len="med"/>
                      <a:tailEnd type="none" w="med" len="med"/>
                    </a:lnT>
                    <a:lnB w="3175" cap="flat" cmpd="sng" algn="ctr">
                      <a:solidFill>
                        <a:srgbClr val="74707E"/>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168981489"/>
                  </a:ext>
                </a:extLst>
              </a:tr>
              <a:tr h="459901">
                <a:tc>
                  <a:txBody>
                    <a:bodyPr/>
                    <a:lstStyle/>
                    <a:p>
                      <a:pPr algn="l"/>
                      <a:r>
                        <a:rPr lang="de-DE" sz="1400" b="0" dirty="0">
                          <a:solidFill>
                            <a:schemeClr val="tx1"/>
                          </a:solidFill>
                          <a:latin typeface="Askan"/>
                        </a:rPr>
                        <a:t>Dienstleistungen</a:t>
                      </a:r>
                      <a:endParaRPr lang="en-US" sz="1400" b="0" dirty="0">
                        <a:solidFill>
                          <a:schemeClr val="tx1"/>
                        </a:solidFill>
                        <a:latin typeface="Askan"/>
                      </a:endParaRPr>
                    </a:p>
                  </a:txBody>
                  <a:tcPr anchor="ctr">
                    <a:lnL w="3175" cap="flat" cmpd="sng" algn="ctr">
                      <a:solidFill>
                        <a:srgbClr val="74707E"/>
                      </a:solidFill>
                      <a:prstDash val="solid"/>
                      <a:round/>
                      <a:headEnd type="none" w="med" len="med"/>
                      <a:tailEnd type="none" w="med" len="med"/>
                    </a:lnL>
                    <a:lnR w="3175" cap="flat" cmpd="sng" algn="ctr">
                      <a:solidFill>
                        <a:srgbClr val="74707E"/>
                      </a:solidFill>
                      <a:prstDash val="solid"/>
                      <a:round/>
                      <a:headEnd type="none" w="med" len="med"/>
                      <a:tailEnd type="none" w="med" len="med"/>
                    </a:lnR>
                    <a:lnT w="3175" cap="flat" cmpd="sng" algn="ctr">
                      <a:solidFill>
                        <a:srgbClr val="74707E"/>
                      </a:solidFill>
                      <a:prstDash val="solid"/>
                      <a:round/>
                      <a:headEnd type="none" w="med" len="med"/>
                      <a:tailEnd type="none" w="med" len="med"/>
                    </a:lnT>
                    <a:lnB w="3175" cap="flat" cmpd="sng" algn="ctr">
                      <a:solidFill>
                        <a:srgbClr val="74707E"/>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a:ln>
                            <a:noFill/>
                          </a:ln>
                          <a:solidFill>
                            <a:prstClr val="black"/>
                          </a:solidFill>
                          <a:effectLst/>
                          <a:uLnTx/>
                          <a:uFillTx/>
                          <a:latin typeface="Askan"/>
                          <a:ea typeface="+mn-ea"/>
                          <a:cs typeface="+mn-cs"/>
                        </a:rPr>
                        <a:t>??</a:t>
                      </a:r>
                      <a:endParaRPr kumimoji="0" lang="en-US" sz="1400" b="0" i="0" u="none" strike="noStrike" kern="1200" cap="none" spc="0" normalizeH="0" baseline="0" noProof="0" dirty="0">
                        <a:ln>
                          <a:noFill/>
                        </a:ln>
                        <a:solidFill>
                          <a:prstClr val="black"/>
                        </a:solidFill>
                        <a:effectLst/>
                        <a:uLnTx/>
                        <a:uFillTx/>
                        <a:latin typeface="Askan"/>
                        <a:ea typeface="+mn-ea"/>
                        <a:cs typeface="+mn-cs"/>
                      </a:endParaRPr>
                    </a:p>
                  </a:txBody>
                  <a:tcPr anchor="ctr">
                    <a:lnL w="3175" cap="flat" cmpd="sng" algn="ctr">
                      <a:solidFill>
                        <a:srgbClr val="74707E"/>
                      </a:solidFill>
                      <a:prstDash val="solid"/>
                      <a:round/>
                      <a:headEnd type="none" w="med" len="med"/>
                      <a:tailEnd type="none" w="med" len="med"/>
                    </a:lnL>
                    <a:lnR w="3175" cap="flat" cmpd="sng" algn="ctr">
                      <a:solidFill>
                        <a:srgbClr val="74707E"/>
                      </a:solidFill>
                      <a:prstDash val="solid"/>
                      <a:round/>
                      <a:headEnd type="none" w="med" len="med"/>
                      <a:tailEnd type="none" w="med" len="med"/>
                    </a:lnR>
                    <a:lnT w="3175" cap="flat" cmpd="sng" algn="ctr">
                      <a:solidFill>
                        <a:srgbClr val="74707E"/>
                      </a:solidFill>
                      <a:prstDash val="solid"/>
                      <a:round/>
                      <a:headEnd type="none" w="med" len="med"/>
                      <a:tailEnd type="none" w="med" len="med"/>
                    </a:lnT>
                    <a:lnB w="3175" cap="flat" cmpd="sng" algn="ctr">
                      <a:solidFill>
                        <a:srgbClr val="74707E"/>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a:ln>
                            <a:noFill/>
                          </a:ln>
                          <a:solidFill>
                            <a:prstClr val="black"/>
                          </a:solidFill>
                          <a:effectLst/>
                          <a:uLnTx/>
                          <a:uFillTx/>
                          <a:latin typeface="Askan"/>
                          <a:ea typeface="+mn-ea"/>
                          <a:cs typeface="+mn-cs"/>
                        </a:rPr>
                        <a:t>01/2014 – 12/2016</a:t>
                      </a:r>
                      <a:endParaRPr kumimoji="0" lang="en-US" sz="1400" b="0" i="0" u="none" strike="noStrike" kern="1200" cap="none" spc="0" normalizeH="0" baseline="0" noProof="0" dirty="0">
                        <a:ln>
                          <a:noFill/>
                        </a:ln>
                        <a:solidFill>
                          <a:prstClr val="black"/>
                        </a:solidFill>
                        <a:effectLst/>
                        <a:uLnTx/>
                        <a:uFillTx/>
                        <a:latin typeface="Askan"/>
                        <a:ea typeface="+mn-ea"/>
                        <a:cs typeface="+mn-cs"/>
                      </a:endParaRPr>
                    </a:p>
                  </a:txBody>
                  <a:tcPr anchor="ctr">
                    <a:lnL w="3175" cap="flat" cmpd="sng" algn="ctr">
                      <a:solidFill>
                        <a:srgbClr val="74707E"/>
                      </a:solidFill>
                      <a:prstDash val="solid"/>
                      <a:round/>
                      <a:headEnd type="none" w="med" len="med"/>
                      <a:tailEnd type="none" w="med" len="med"/>
                    </a:lnL>
                    <a:lnR w="3175" cap="flat" cmpd="sng" algn="ctr">
                      <a:solidFill>
                        <a:srgbClr val="74707E"/>
                      </a:solidFill>
                      <a:prstDash val="solid"/>
                      <a:round/>
                      <a:headEnd type="none" w="med" len="med"/>
                      <a:tailEnd type="none" w="med" len="med"/>
                    </a:lnR>
                    <a:lnT w="3175" cap="flat" cmpd="sng" algn="ctr">
                      <a:solidFill>
                        <a:srgbClr val="74707E"/>
                      </a:solidFill>
                      <a:prstDash val="solid"/>
                      <a:round/>
                      <a:headEnd type="none" w="med" len="med"/>
                      <a:tailEnd type="none" w="med" len="med"/>
                    </a:lnT>
                    <a:lnB w="3175" cap="flat" cmpd="sng" algn="ctr">
                      <a:solidFill>
                        <a:srgbClr val="74707E"/>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a:ln>
                            <a:noFill/>
                          </a:ln>
                          <a:solidFill>
                            <a:prstClr val="black"/>
                          </a:solidFill>
                          <a:effectLst/>
                          <a:uLnTx/>
                          <a:uFillTx/>
                          <a:latin typeface="Askan"/>
                          <a:ea typeface="+mn-ea"/>
                          <a:cs typeface="+mn-cs"/>
                        </a:rPr>
                        <a:t>GitHub MIT -Lizenz</a:t>
                      </a:r>
                      <a:endParaRPr kumimoji="0" lang="en-US" sz="1400" b="0" i="0" u="none" strike="noStrike" kern="1200" cap="none" spc="0" normalizeH="0" baseline="0" noProof="0" dirty="0">
                        <a:ln>
                          <a:noFill/>
                        </a:ln>
                        <a:solidFill>
                          <a:prstClr val="black"/>
                        </a:solidFill>
                        <a:effectLst/>
                        <a:uLnTx/>
                        <a:uFillTx/>
                        <a:latin typeface="Askan"/>
                        <a:ea typeface="+mn-ea"/>
                        <a:cs typeface="+mn-cs"/>
                      </a:endParaRPr>
                    </a:p>
                  </a:txBody>
                  <a:tcPr anchor="ctr">
                    <a:lnL w="3175" cap="flat" cmpd="sng" algn="ctr">
                      <a:solidFill>
                        <a:srgbClr val="74707E"/>
                      </a:solidFill>
                      <a:prstDash val="solid"/>
                      <a:round/>
                      <a:headEnd type="none" w="med" len="med"/>
                      <a:tailEnd type="none" w="med" len="med"/>
                    </a:lnL>
                    <a:lnR w="3175" cap="flat" cmpd="sng" algn="ctr">
                      <a:solidFill>
                        <a:srgbClr val="74707E"/>
                      </a:solidFill>
                      <a:prstDash val="solid"/>
                      <a:round/>
                      <a:headEnd type="none" w="med" len="med"/>
                      <a:tailEnd type="none" w="med" len="med"/>
                    </a:lnR>
                    <a:lnT w="3175" cap="flat" cmpd="sng" algn="ctr">
                      <a:solidFill>
                        <a:srgbClr val="74707E"/>
                      </a:solidFill>
                      <a:prstDash val="solid"/>
                      <a:round/>
                      <a:headEnd type="none" w="med" len="med"/>
                      <a:tailEnd type="none" w="med" len="med"/>
                    </a:lnT>
                    <a:lnB w="3175" cap="flat" cmpd="sng" algn="ctr">
                      <a:solidFill>
                        <a:srgbClr val="74707E"/>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a:ln>
                            <a:noFill/>
                          </a:ln>
                          <a:solidFill>
                            <a:prstClr val="black"/>
                          </a:solidFill>
                          <a:effectLst/>
                          <a:uLnTx/>
                          <a:uFillTx/>
                          <a:latin typeface="Askan"/>
                          <a:ea typeface="+mn-ea"/>
                          <a:cs typeface="+mn-cs"/>
                        </a:rPr>
                        <a:t>High</a:t>
                      </a:r>
                      <a:endParaRPr kumimoji="0" lang="en-US" sz="1400" b="0" i="0" u="none" strike="noStrike" kern="1200" cap="none" spc="0" normalizeH="0" baseline="0" noProof="0" dirty="0">
                        <a:ln>
                          <a:noFill/>
                        </a:ln>
                        <a:solidFill>
                          <a:prstClr val="black"/>
                        </a:solidFill>
                        <a:effectLst/>
                        <a:uLnTx/>
                        <a:uFillTx/>
                        <a:latin typeface="Askan"/>
                        <a:ea typeface="+mn-ea"/>
                        <a:cs typeface="+mn-cs"/>
                      </a:endParaRPr>
                    </a:p>
                  </a:txBody>
                  <a:tcPr anchor="ctr">
                    <a:lnL w="3175" cap="flat" cmpd="sng" algn="ctr">
                      <a:solidFill>
                        <a:srgbClr val="74707E"/>
                      </a:solidFill>
                      <a:prstDash val="solid"/>
                      <a:round/>
                      <a:headEnd type="none" w="med" len="med"/>
                      <a:tailEnd type="none" w="med" len="med"/>
                    </a:lnL>
                    <a:lnR w="3175" cap="flat" cmpd="sng" algn="ctr">
                      <a:solidFill>
                        <a:srgbClr val="74707E"/>
                      </a:solidFill>
                      <a:prstDash val="solid"/>
                      <a:round/>
                      <a:headEnd type="none" w="med" len="med"/>
                      <a:tailEnd type="none" w="med" len="med"/>
                    </a:lnR>
                    <a:lnT w="3175" cap="flat" cmpd="sng" algn="ctr">
                      <a:solidFill>
                        <a:srgbClr val="74707E"/>
                      </a:solidFill>
                      <a:prstDash val="solid"/>
                      <a:round/>
                      <a:headEnd type="none" w="med" len="med"/>
                      <a:tailEnd type="none" w="med" len="med"/>
                    </a:lnT>
                    <a:lnB w="3175" cap="flat" cmpd="sng" algn="ctr">
                      <a:solidFill>
                        <a:srgbClr val="74707E"/>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848765953"/>
                  </a:ext>
                </a:extLst>
              </a:tr>
              <a:tr h="459901">
                <a:tc>
                  <a:txBody>
                    <a:bodyPr/>
                    <a:lstStyle/>
                    <a:p>
                      <a:pPr algn="l"/>
                      <a:r>
                        <a:rPr lang="de-DE" sz="1400" b="0" dirty="0">
                          <a:solidFill>
                            <a:schemeClr val="tx1"/>
                          </a:solidFill>
                          <a:latin typeface="Askan"/>
                        </a:rPr>
                        <a:t>Versorgungsunt.</a:t>
                      </a:r>
                      <a:endParaRPr lang="en-US" sz="1400" b="0" dirty="0">
                        <a:solidFill>
                          <a:schemeClr val="tx1"/>
                        </a:solidFill>
                        <a:latin typeface="Askan"/>
                      </a:endParaRPr>
                    </a:p>
                  </a:txBody>
                  <a:tcPr anchor="ctr">
                    <a:lnL w="3175" cap="flat" cmpd="sng" algn="ctr">
                      <a:solidFill>
                        <a:srgbClr val="74707E"/>
                      </a:solidFill>
                      <a:prstDash val="solid"/>
                      <a:round/>
                      <a:headEnd type="none" w="med" len="med"/>
                      <a:tailEnd type="none" w="med" len="med"/>
                    </a:lnL>
                    <a:lnR w="3175" cap="flat" cmpd="sng" algn="ctr">
                      <a:solidFill>
                        <a:srgbClr val="74707E"/>
                      </a:solidFill>
                      <a:prstDash val="solid"/>
                      <a:round/>
                      <a:headEnd type="none" w="med" len="med"/>
                      <a:tailEnd type="none" w="med" len="med"/>
                    </a:lnR>
                    <a:lnT w="3175" cap="flat" cmpd="sng" algn="ctr">
                      <a:solidFill>
                        <a:srgbClr val="74707E"/>
                      </a:solidFill>
                      <a:prstDash val="solid"/>
                      <a:round/>
                      <a:headEnd type="none" w="med" len="med"/>
                      <a:tailEnd type="none" w="med" len="med"/>
                    </a:lnT>
                    <a:lnB w="3175" cap="flat" cmpd="sng" algn="ctr">
                      <a:solidFill>
                        <a:srgbClr val="74707E"/>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a:ln>
                            <a:noFill/>
                          </a:ln>
                          <a:solidFill>
                            <a:prstClr val="black"/>
                          </a:solidFill>
                          <a:effectLst/>
                          <a:uLnTx/>
                          <a:uFillTx/>
                          <a:latin typeface="Askan"/>
                          <a:ea typeface="+mn-ea"/>
                          <a:cs typeface="+mn-cs"/>
                        </a:rPr>
                        <a:t>??</a:t>
                      </a:r>
                      <a:endParaRPr kumimoji="0" lang="en-US" sz="1400" b="0" i="0" u="none" strike="noStrike" kern="1200" cap="none" spc="0" normalizeH="0" baseline="0" noProof="0" dirty="0">
                        <a:ln>
                          <a:noFill/>
                        </a:ln>
                        <a:solidFill>
                          <a:prstClr val="black"/>
                        </a:solidFill>
                        <a:effectLst/>
                        <a:uLnTx/>
                        <a:uFillTx/>
                        <a:latin typeface="Askan"/>
                        <a:ea typeface="+mn-ea"/>
                        <a:cs typeface="+mn-cs"/>
                      </a:endParaRPr>
                    </a:p>
                  </a:txBody>
                  <a:tcPr anchor="ctr">
                    <a:lnL w="3175" cap="flat" cmpd="sng" algn="ctr">
                      <a:solidFill>
                        <a:srgbClr val="74707E"/>
                      </a:solidFill>
                      <a:prstDash val="solid"/>
                      <a:round/>
                      <a:headEnd type="none" w="med" len="med"/>
                      <a:tailEnd type="none" w="med" len="med"/>
                    </a:lnL>
                    <a:lnR w="3175" cap="flat" cmpd="sng" algn="ctr">
                      <a:solidFill>
                        <a:srgbClr val="74707E"/>
                      </a:solidFill>
                      <a:prstDash val="solid"/>
                      <a:round/>
                      <a:headEnd type="none" w="med" len="med"/>
                      <a:tailEnd type="none" w="med" len="med"/>
                    </a:lnR>
                    <a:lnT w="3175" cap="flat" cmpd="sng" algn="ctr">
                      <a:solidFill>
                        <a:srgbClr val="74707E"/>
                      </a:solidFill>
                      <a:prstDash val="solid"/>
                      <a:round/>
                      <a:headEnd type="none" w="med" len="med"/>
                      <a:tailEnd type="none" w="med" len="med"/>
                    </a:lnT>
                    <a:lnB w="3175" cap="flat" cmpd="sng" algn="ctr">
                      <a:solidFill>
                        <a:srgbClr val="74707E"/>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a:ln>
                            <a:noFill/>
                          </a:ln>
                          <a:solidFill>
                            <a:prstClr val="black"/>
                          </a:solidFill>
                          <a:effectLst/>
                          <a:uLnTx/>
                          <a:uFillTx/>
                          <a:latin typeface="Askan"/>
                          <a:ea typeface="+mn-ea"/>
                          <a:cs typeface="+mn-cs"/>
                        </a:rPr>
                        <a:t>01/2014 – 12/2016</a:t>
                      </a:r>
                      <a:endParaRPr kumimoji="0" lang="en-US" sz="1400" b="0" i="0" u="none" strike="noStrike" kern="1200" cap="none" spc="0" normalizeH="0" baseline="0" noProof="0" dirty="0">
                        <a:ln>
                          <a:noFill/>
                        </a:ln>
                        <a:solidFill>
                          <a:prstClr val="black"/>
                        </a:solidFill>
                        <a:effectLst/>
                        <a:uLnTx/>
                        <a:uFillTx/>
                        <a:latin typeface="Askan"/>
                        <a:ea typeface="+mn-ea"/>
                        <a:cs typeface="+mn-cs"/>
                      </a:endParaRPr>
                    </a:p>
                  </a:txBody>
                  <a:tcPr anchor="ctr">
                    <a:lnL w="3175" cap="flat" cmpd="sng" algn="ctr">
                      <a:solidFill>
                        <a:srgbClr val="74707E"/>
                      </a:solidFill>
                      <a:prstDash val="solid"/>
                      <a:round/>
                      <a:headEnd type="none" w="med" len="med"/>
                      <a:tailEnd type="none" w="med" len="med"/>
                    </a:lnL>
                    <a:lnR w="3175" cap="flat" cmpd="sng" algn="ctr">
                      <a:solidFill>
                        <a:srgbClr val="74707E"/>
                      </a:solidFill>
                      <a:prstDash val="solid"/>
                      <a:round/>
                      <a:headEnd type="none" w="med" len="med"/>
                      <a:tailEnd type="none" w="med" len="med"/>
                    </a:lnR>
                    <a:lnT w="3175" cap="flat" cmpd="sng" algn="ctr">
                      <a:solidFill>
                        <a:srgbClr val="74707E"/>
                      </a:solidFill>
                      <a:prstDash val="solid"/>
                      <a:round/>
                      <a:headEnd type="none" w="med" len="med"/>
                      <a:tailEnd type="none" w="med" len="med"/>
                    </a:lnT>
                    <a:lnB w="3175" cap="flat" cmpd="sng" algn="ctr">
                      <a:solidFill>
                        <a:srgbClr val="74707E"/>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a:ln>
                            <a:noFill/>
                          </a:ln>
                          <a:solidFill>
                            <a:prstClr val="black"/>
                          </a:solidFill>
                          <a:effectLst/>
                          <a:uLnTx/>
                          <a:uFillTx/>
                          <a:latin typeface="Askan"/>
                          <a:ea typeface="+mn-ea"/>
                          <a:cs typeface="+mn-cs"/>
                        </a:rPr>
                        <a:t>GitHub MIT -Lizenz</a:t>
                      </a:r>
                      <a:endParaRPr kumimoji="0" lang="en-US" sz="1400" b="0" i="0" u="none" strike="noStrike" kern="1200" cap="none" spc="0" normalizeH="0" baseline="0" noProof="0" dirty="0">
                        <a:ln>
                          <a:noFill/>
                        </a:ln>
                        <a:solidFill>
                          <a:prstClr val="black"/>
                        </a:solidFill>
                        <a:effectLst/>
                        <a:uLnTx/>
                        <a:uFillTx/>
                        <a:latin typeface="Askan"/>
                        <a:ea typeface="+mn-ea"/>
                        <a:cs typeface="+mn-cs"/>
                      </a:endParaRPr>
                    </a:p>
                  </a:txBody>
                  <a:tcPr anchor="ctr">
                    <a:lnL w="3175" cap="flat" cmpd="sng" algn="ctr">
                      <a:solidFill>
                        <a:srgbClr val="74707E"/>
                      </a:solidFill>
                      <a:prstDash val="solid"/>
                      <a:round/>
                      <a:headEnd type="none" w="med" len="med"/>
                      <a:tailEnd type="none" w="med" len="med"/>
                    </a:lnL>
                    <a:lnR w="3175" cap="flat" cmpd="sng" algn="ctr">
                      <a:solidFill>
                        <a:srgbClr val="74707E"/>
                      </a:solidFill>
                      <a:prstDash val="solid"/>
                      <a:round/>
                      <a:headEnd type="none" w="med" len="med"/>
                      <a:tailEnd type="none" w="med" len="med"/>
                    </a:lnR>
                    <a:lnT w="3175" cap="flat" cmpd="sng" algn="ctr">
                      <a:solidFill>
                        <a:srgbClr val="74707E"/>
                      </a:solidFill>
                      <a:prstDash val="solid"/>
                      <a:round/>
                      <a:headEnd type="none" w="med" len="med"/>
                      <a:tailEnd type="none" w="med" len="med"/>
                    </a:lnT>
                    <a:lnB w="3175" cap="flat" cmpd="sng" algn="ctr">
                      <a:solidFill>
                        <a:srgbClr val="74707E"/>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a:ln>
                            <a:noFill/>
                          </a:ln>
                          <a:solidFill>
                            <a:prstClr val="black"/>
                          </a:solidFill>
                          <a:effectLst/>
                          <a:uLnTx/>
                          <a:uFillTx/>
                          <a:latin typeface="Askan"/>
                          <a:ea typeface="+mn-ea"/>
                          <a:cs typeface="+mn-cs"/>
                        </a:rPr>
                        <a:t>High</a:t>
                      </a:r>
                      <a:endParaRPr kumimoji="0" lang="en-US" sz="1400" b="0" i="0" u="none" strike="noStrike" kern="1200" cap="none" spc="0" normalizeH="0" baseline="0" noProof="0" dirty="0">
                        <a:ln>
                          <a:noFill/>
                        </a:ln>
                        <a:solidFill>
                          <a:prstClr val="black"/>
                        </a:solidFill>
                        <a:effectLst/>
                        <a:uLnTx/>
                        <a:uFillTx/>
                        <a:latin typeface="Askan"/>
                        <a:ea typeface="+mn-ea"/>
                        <a:cs typeface="+mn-cs"/>
                      </a:endParaRPr>
                    </a:p>
                  </a:txBody>
                  <a:tcPr anchor="ctr">
                    <a:lnL w="3175" cap="flat" cmpd="sng" algn="ctr">
                      <a:solidFill>
                        <a:srgbClr val="74707E"/>
                      </a:solidFill>
                      <a:prstDash val="solid"/>
                      <a:round/>
                      <a:headEnd type="none" w="med" len="med"/>
                      <a:tailEnd type="none" w="med" len="med"/>
                    </a:lnL>
                    <a:lnR w="3175" cap="flat" cmpd="sng" algn="ctr">
                      <a:solidFill>
                        <a:srgbClr val="74707E"/>
                      </a:solidFill>
                      <a:prstDash val="solid"/>
                      <a:round/>
                      <a:headEnd type="none" w="med" len="med"/>
                      <a:tailEnd type="none" w="med" len="med"/>
                    </a:lnR>
                    <a:lnT w="3175" cap="flat" cmpd="sng" algn="ctr">
                      <a:solidFill>
                        <a:srgbClr val="74707E"/>
                      </a:solidFill>
                      <a:prstDash val="solid"/>
                      <a:round/>
                      <a:headEnd type="none" w="med" len="med"/>
                      <a:tailEnd type="none" w="med" len="med"/>
                    </a:lnT>
                    <a:lnB w="3175" cap="flat" cmpd="sng" algn="ctr">
                      <a:solidFill>
                        <a:srgbClr val="74707E"/>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783678529"/>
                  </a:ext>
                </a:extLst>
              </a:tr>
              <a:tr h="459901">
                <a:tc>
                  <a:txBody>
                    <a:bodyPr/>
                    <a:lstStyle/>
                    <a:p>
                      <a:pPr algn="l"/>
                      <a:r>
                        <a:rPr lang="de-DE" sz="1400" b="0" dirty="0">
                          <a:solidFill>
                            <a:schemeClr val="tx1"/>
                          </a:solidFill>
                          <a:latin typeface="Askan"/>
                        </a:rPr>
                        <a:t>Mischkonzerne</a:t>
                      </a:r>
                      <a:endParaRPr lang="en-US" sz="1400" b="0" dirty="0">
                        <a:solidFill>
                          <a:schemeClr val="tx1"/>
                        </a:solidFill>
                        <a:latin typeface="Askan"/>
                      </a:endParaRPr>
                    </a:p>
                  </a:txBody>
                  <a:tcPr anchor="ctr">
                    <a:lnL w="3175" cap="flat" cmpd="sng" algn="ctr">
                      <a:solidFill>
                        <a:srgbClr val="74707E"/>
                      </a:solidFill>
                      <a:prstDash val="solid"/>
                      <a:round/>
                      <a:headEnd type="none" w="med" len="med"/>
                      <a:tailEnd type="none" w="med" len="med"/>
                    </a:lnL>
                    <a:lnR w="3175" cap="flat" cmpd="sng" algn="ctr">
                      <a:solidFill>
                        <a:srgbClr val="74707E"/>
                      </a:solidFill>
                      <a:prstDash val="solid"/>
                      <a:round/>
                      <a:headEnd type="none" w="med" len="med"/>
                      <a:tailEnd type="none" w="med" len="med"/>
                    </a:lnR>
                    <a:lnT w="3175" cap="flat" cmpd="sng" algn="ctr">
                      <a:solidFill>
                        <a:srgbClr val="74707E"/>
                      </a:solidFill>
                      <a:prstDash val="solid"/>
                      <a:round/>
                      <a:headEnd type="none" w="med" len="med"/>
                      <a:tailEnd type="none" w="med" len="med"/>
                    </a:lnT>
                    <a:lnB w="3175" cap="flat" cmpd="sng" algn="ctr">
                      <a:solidFill>
                        <a:srgbClr val="74707E"/>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a:ln>
                            <a:noFill/>
                          </a:ln>
                          <a:solidFill>
                            <a:prstClr val="black"/>
                          </a:solidFill>
                          <a:effectLst/>
                          <a:uLnTx/>
                          <a:uFillTx/>
                          <a:latin typeface="Askan"/>
                          <a:ea typeface="+mn-ea"/>
                          <a:cs typeface="+mn-cs"/>
                        </a:rPr>
                        <a:t>??</a:t>
                      </a:r>
                      <a:endParaRPr kumimoji="0" lang="en-US" sz="1400" b="0" i="0" u="none" strike="noStrike" kern="1200" cap="none" spc="0" normalizeH="0" baseline="0" noProof="0" dirty="0">
                        <a:ln>
                          <a:noFill/>
                        </a:ln>
                        <a:solidFill>
                          <a:prstClr val="black"/>
                        </a:solidFill>
                        <a:effectLst/>
                        <a:uLnTx/>
                        <a:uFillTx/>
                        <a:latin typeface="Askan"/>
                        <a:ea typeface="+mn-ea"/>
                        <a:cs typeface="+mn-cs"/>
                      </a:endParaRPr>
                    </a:p>
                  </a:txBody>
                  <a:tcPr anchor="ctr">
                    <a:lnL w="3175" cap="flat" cmpd="sng" algn="ctr">
                      <a:solidFill>
                        <a:srgbClr val="74707E"/>
                      </a:solidFill>
                      <a:prstDash val="solid"/>
                      <a:round/>
                      <a:headEnd type="none" w="med" len="med"/>
                      <a:tailEnd type="none" w="med" len="med"/>
                    </a:lnL>
                    <a:lnR w="3175" cap="flat" cmpd="sng" algn="ctr">
                      <a:solidFill>
                        <a:srgbClr val="74707E"/>
                      </a:solidFill>
                      <a:prstDash val="solid"/>
                      <a:round/>
                      <a:headEnd type="none" w="med" len="med"/>
                      <a:tailEnd type="none" w="med" len="med"/>
                    </a:lnR>
                    <a:lnT w="3175" cap="flat" cmpd="sng" algn="ctr">
                      <a:solidFill>
                        <a:srgbClr val="74707E"/>
                      </a:solidFill>
                      <a:prstDash val="solid"/>
                      <a:round/>
                      <a:headEnd type="none" w="med" len="med"/>
                      <a:tailEnd type="none" w="med" len="med"/>
                    </a:lnT>
                    <a:lnB w="3175" cap="flat" cmpd="sng" algn="ctr">
                      <a:solidFill>
                        <a:srgbClr val="74707E"/>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a:ln>
                            <a:noFill/>
                          </a:ln>
                          <a:solidFill>
                            <a:prstClr val="black"/>
                          </a:solidFill>
                          <a:effectLst/>
                          <a:uLnTx/>
                          <a:uFillTx/>
                          <a:latin typeface="Askan"/>
                          <a:ea typeface="+mn-ea"/>
                          <a:cs typeface="+mn-cs"/>
                        </a:rPr>
                        <a:t>01/2014 – 12/2016</a:t>
                      </a:r>
                      <a:endParaRPr kumimoji="0" lang="en-US" sz="1400" b="0" i="0" u="none" strike="noStrike" kern="1200" cap="none" spc="0" normalizeH="0" baseline="0" noProof="0" dirty="0">
                        <a:ln>
                          <a:noFill/>
                        </a:ln>
                        <a:solidFill>
                          <a:prstClr val="black"/>
                        </a:solidFill>
                        <a:effectLst/>
                        <a:uLnTx/>
                        <a:uFillTx/>
                        <a:latin typeface="Askan"/>
                        <a:ea typeface="+mn-ea"/>
                        <a:cs typeface="+mn-cs"/>
                      </a:endParaRPr>
                    </a:p>
                  </a:txBody>
                  <a:tcPr anchor="ctr">
                    <a:lnL w="3175" cap="flat" cmpd="sng" algn="ctr">
                      <a:solidFill>
                        <a:srgbClr val="74707E"/>
                      </a:solidFill>
                      <a:prstDash val="solid"/>
                      <a:round/>
                      <a:headEnd type="none" w="med" len="med"/>
                      <a:tailEnd type="none" w="med" len="med"/>
                    </a:lnL>
                    <a:lnR w="3175" cap="flat" cmpd="sng" algn="ctr">
                      <a:solidFill>
                        <a:srgbClr val="74707E"/>
                      </a:solidFill>
                      <a:prstDash val="solid"/>
                      <a:round/>
                      <a:headEnd type="none" w="med" len="med"/>
                      <a:tailEnd type="none" w="med" len="med"/>
                    </a:lnR>
                    <a:lnT w="3175" cap="flat" cmpd="sng" algn="ctr">
                      <a:solidFill>
                        <a:srgbClr val="74707E"/>
                      </a:solidFill>
                      <a:prstDash val="solid"/>
                      <a:round/>
                      <a:headEnd type="none" w="med" len="med"/>
                      <a:tailEnd type="none" w="med" len="med"/>
                    </a:lnT>
                    <a:lnB w="3175" cap="flat" cmpd="sng" algn="ctr">
                      <a:solidFill>
                        <a:srgbClr val="74707E"/>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a:ln>
                            <a:noFill/>
                          </a:ln>
                          <a:solidFill>
                            <a:prstClr val="black"/>
                          </a:solidFill>
                          <a:effectLst/>
                          <a:uLnTx/>
                          <a:uFillTx/>
                          <a:latin typeface="Askan"/>
                          <a:ea typeface="+mn-ea"/>
                          <a:cs typeface="+mn-cs"/>
                        </a:rPr>
                        <a:t>GitHub MIT -Lizenz</a:t>
                      </a:r>
                      <a:endParaRPr kumimoji="0" lang="en-US" sz="1400" b="0" i="0" u="none" strike="noStrike" kern="1200" cap="none" spc="0" normalizeH="0" baseline="0" noProof="0" dirty="0">
                        <a:ln>
                          <a:noFill/>
                        </a:ln>
                        <a:solidFill>
                          <a:prstClr val="black"/>
                        </a:solidFill>
                        <a:effectLst/>
                        <a:uLnTx/>
                        <a:uFillTx/>
                        <a:latin typeface="Askan"/>
                        <a:ea typeface="+mn-ea"/>
                        <a:cs typeface="+mn-cs"/>
                      </a:endParaRPr>
                    </a:p>
                  </a:txBody>
                  <a:tcPr anchor="ctr">
                    <a:lnL w="3175" cap="flat" cmpd="sng" algn="ctr">
                      <a:solidFill>
                        <a:srgbClr val="74707E"/>
                      </a:solidFill>
                      <a:prstDash val="solid"/>
                      <a:round/>
                      <a:headEnd type="none" w="med" len="med"/>
                      <a:tailEnd type="none" w="med" len="med"/>
                    </a:lnL>
                    <a:lnR w="3175" cap="flat" cmpd="sng" algn="ctr">
                      <a:solidFill>
                        <a:srgbClr val="74707E"/>
                      </a:solidFill>
                      <a:prstDash val="solid"/>
                      <a:round/>
                      <a:headEnd type="none" w="med" len="med"/>
                      <a:tailEnd type="none" w="med" len="med"/>
                    </a:lnR>
                    <a:lnT w="3175" cap="flat" cmpd="sng" algn="ctr">
                      <a:solidFill>
                        <a:srgbClr val="74707E"/>
                      </a:solidFill>
                      <a:prstDash val="solid"/>
                      <a:round/>
                      <a:headEnd type="none" w="med" len="med"/>
                      <a:tailEnd type="none" w="med" len="med"/>
                    </a:lnT>
                    <a:lnB w="3175" cap="flat" cmpd="sng" algn="ctr">
                      <a:solidFill>
                        <a:srgbClr val="74707E"/>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a:ln>
                            <a:noFill/>
                          </a:ln>
                          <a:solidFill>
                            <a:prstClr val="black"/>
                          </a:solidFill>
                          <a:effectLst/>
                          <a:uLnTx/>
                          <a:uFillTx/>
                          <a:latin typeface="Askan"/>
                          <a:ea typeface="+mn-ea"/>
                          <a:cs typeface="+mn-cs"/>
                        </a:rPr>
                        <a:t>High</a:t>
                      </a:r>
                      <a:endParaRPr kumimoji="0" lang="en-US" sz="1400" b="0" i="0" u="none" strike="noStrike" kern="1200" cap="none" spc="0" normalizeH="0" baseline="0" noProof="0" dirty="0">
                        <a:ln>
                          <a:noFill/>
                        </a:ln>
                        <a:solidFill>
                          <a:prstClr val="black"/>
                        </a:solidFill>
                        <a:effectLst/>
                        <a:uLnTx/>
                        <a:uFillTx/>
                        <a:latin typeface="Askan"/>
                        <a:ea typeface="+mn-ea"/>
                        <a:cs typeface="+mn-cs"/>
                      </a:endParaRPr>
                    </a:p>
                  </a:txBody>
                  <a:tcPr anchor="ctr">
                    <a:lnL w="3175" cap="flat" cmpd="sng" algn="ctr">
                      <a:solidFill>
                        <a:srgbClr val="74707E"/>
                      </a:solidFill>
                      <a:prstDash val="solid"/>
                      <a:round/>
                      <a:headEnd type="none" w="med" len="med"/>
                      <a:tailEnd type="none" w="med" len="med"/>
                    </a:lnL>
                    <a:lnR w="3175" cap="flat" cmpd="sng" algn="ctr">
                      <a:solidFill>
                        <a:srgbClr val="74707E"/>
                      </a:solidFill>
                      <a:prstDash val="solid"/>
                      <a:round/>
                      <a:headEnd type="none" w="med" len="med"/>
                      <a:tailEnd type="none" w="med" len="med"/>
                    </a:lnR>
                    <a:lnT w="3175" cap="flat" cmpd="sng" algn="ctr">
                      <a:solidFill>
                        <a:srgbClr val="74707E"/>
                      </a:solidFill>
                      <a:prstDash val="solid"/>
                      <a:round/>
                      <a:headEnd type="none" w="med" len="med"/>
                      <a:tailEnd type="none" w="med" len="med"/>
                    </a:lnT>
                    <a:lnB w="3175" cap="flat" cmpd="sng" algn="ctr">
                      <a:solidFill>
                        <a:srgbClr val="74707E"/>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0407061"/>
                  </a:ext>
                </a:extLst>
              </a:tr>
              <a:tr h="459901">
                <a:tc>
                  <a:txBody>
                    <a:bodyPr/>
                    <a:lstStyle/>
                    <a:p>
                      <a:pPr algn="l"/>
                      <a:r>
                        <a:rPr lang="de-DE" sz="1400" b="0" dirty="0">
                          <a:solidFill>
                            <a:schemeClr val="tx1"/>
                          </a:solidFill>
                          <a:latin typeface="Askan"/>
                        </a:rPr>
                        <a:t>Finanzwesen</a:t>
                      </a:r>
                      <a:endParaRPr lang="en-US" sz="1400" b="0" dirty="0">
                        <a:solidFill>
                          <a:schemeClr val="tx1"/>
                        </a:solidFill>
                        <a:latin typeface="Askan"/>
                      </a:endParaRPr>
                    </a:p>
                  </a:txBody>
                  <a:tcPr anchor="ctr">
                    <a:lnL w="3175" cap="flat" cmpd="sng" algn="ctr">
                      <a:solidFill>
                        <a:srgbClr val="74707E"/>
                      </a:solidFill>
                      <a:prstDash val="solid"/>
                      <a:round/>
                      <a:headEnd type="none" w="med" len="med"/>
                      <a:tailEnd type="none" w="med" len="med"/>
                    </a:lnL>
                    <a:lnR w="3175" cap="flat" cmpd="sng" algn="ctr">
                      <a:solidFill>
                        <a:srgbClr val="74707E"/>
                      </a:solidFill>
                      <a:prstDash val="solid"/>
                      <a:round/>
                      <a:headEnd type="none" w="med" len="med"/>
                      <a:tailEnd type="none" w="med" len="med"/>
                    </a:lnR>
                    <a:lnT w="3175" cap="flat" cmpd="sng" algn="ctr">
                      <a:solidFill>
                        <a:srgbClr val="74707E"/>
                      </a:solidFill>
                      <a:prstDash val="solid"/>
                      <a:round/>
                      <a:headEnd type="none" w="med" len="med"/>
                      <a:tailEnd type="none" w="med" len="med"/>
                    </a:lnT>
                    <a:lnB w="3175" cap="flat" cmpd="sng" algn="ctr">
                      <a:solidFill>
                        <a:srgbClr val="74707E"/>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a:ln>
                            <a:noFill/>
                          </a:ln>
                          <a:solidFill>
                            <a:prstClr val="black"/>
                          </a:solidFill>
                          <a:effectLst/>
                          <a:uLnTx/>
                          <a:uFillTx/>
                          <a:latin typeface="Askan"/>
                          <a:ea typeface="+mn-ea"/>
                          <a:cs typeface="+mn-cs"/>
                        </a:rPr>
                        <a:t>??</a:t>
                      </a:r>
                      <a:endParaRPr kumimoji="0" lang="en-US" sz="1400" b="0" i="0" u="none" strike="noStrike" kern="1200" cap="none" spc="0" normalizeH="0" baseline="0" noProof="0" dirty="0">
                        <a:ln>
                          <a:noFill/>
                        </a:ln>
                        <a:solidFill>
                          <a:prstClr val="black"/>
                        </a:solidFill>
                        <a:effectLst/>
                        <a:uLnTx/>
                        <a:uFillTx/>
                        <a:latin typeface="Askan"/>
                        <a:ea typeface="+mn-ea"/>
                        <a:cs typeface="+mn-cs"/>
                      </a:endParaRPr>
                    </a:p>
                  </a:txBody>
                  <a:tcPr anchor="ctr">
                    <a:lnL w="3175" cap="flat" cmpd="sng" algn="ctr">
                      <a:solidFill>
                        <a:srgbClr val="74707E"/>
                      </a:solidFill>
                      <a:prstDash val="solid"/>
                      <a:round/>
                      <a:headEnd type="none" w="med" len="med"/>
                      <a:tailEnd type="none" w="med" len="med"/>
                    </a:lnL>
                    <a:lnR w="3175" cap="flat" cmpd="sng" algn="ctr">
                      <a:solidFill>
                        <a:srgbClr val="74707E"/>
                      </a:solidFill>
                      <a:prstDash val="solid"/>
                      <a:round/>
                      <a:headEnd type="none" w="med" len="med"/>
                      <a:tailEnd type="none" w="med" len="med"/>
                    </a:lnR>
                    <a:lnT w="3175" cap="flat" cmpd="sng" algn="ctr">
                      <a:solidFill>
                        <a:srgbClr val="74707E"/>
                      </a:solidFill>
                      <a:prstDash val="solid"/>
                      <a:round/>
                      <a:headEnd type="none" w="med" len="med"/>
                      <a:tailEnd type="none" w="med" len="med"/>
                    </a:lnT>
                    <a:lnB w="3175" cap="flat" cmpd="sng" algn="ctr">
                      <a:solidFill>
                        <a:srgbClr val="74707E"/>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a:ln>
                            <a:noFill/>
                          </a:ln>
                          <a:solidFill>
                            <a:prstClr val="black"/>
                          </a:solidFill>
                          <a:effectLst/>
                          <a:uLnTx/>
                          <a:uFillTx/>
                          <a:latin typeface="Askan"/>
                          <a:ea typeface="+mn-ea"/>
                          <a:cs typeface="+mn-cs"/>
                        </a:rPr>
                        <a:t>01/2014 – 12/2016</a:t>
                      </a:r>
                      <a:endParaRPr kumimoji="0" lang="en-US" sz="1400" b="0" i="0" u="none" strike="noStrike" kern="1200" cap="none" spc="0" normalizeH="0" baseline="0" noProof="0" dirty="0">
                        <a:ln>
                          <a:noFill/>
                        </a:ln>
                        <a:solidFill>
                          <a:prstClr val="black"/>
                        </a:solidFill>
                        <a:effectLst/>
                        <a:uLnTx/>
                        <a:uFillTx/>
                        <a:latin typeface="Askan"/>
                        <a:ea typeface="+mn-ea"/>
                        <a:cs typeface="+mn-cs"/>
                      </a:endParaRPr>
                    </a:p>
                  </a:txBody>
                  <a:tcPr anchor="ctr">
                    <a:lnL w="3175" cap="flat" cmpd="sng" algn="ctr">
                      <a:solidFill>
                        <a:srgbClr val="74707E"/>
                      </a:solidFill>
                      <a:prstDash val="solid"/>
                      <a:round/>
                      <a:headEnd type="none" w="med" len="med"/>
                      <a:tailEnd type="none" w="med" len="med"/>
                    </a:lnL>
                    <a:lnR w="3175" cap="flat" cmpd="sng" algn="ctr">
                      <a:solidFill>
                        <a:srgbClr val="74707E"/>
                      </a:solidFill>
                      <a:prstDash val="solid"/>
                      <a:round/>
                      <a:headEnd type="none" w="med" len="med"/>
                      <a:tailEnd type="none" w="med" len="med"/>
                    </a:lnR>
                    <a:lnT w="3175" cap="flat" cmpd="sng" algn="ctr">
                      <a:solidFill>
                        <a:srgbClr val="74707E"/>
                      </a:solidFill>
                      <a:prstDash val="solid"/>
                      <a:round/>
                      <a:headEnd type="none" w="med" len="med"/>
                      <a:tailEnd type="none" w="med" len="med"/>
                    </a:lnT>
                    <a:lnB w="3175" cap="flat" cmpd="sng" algn="ctr">
                      <a:solidFill>
                        <a:srgbClr val="74707E"/>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a:ln>
                            <a:noFill/>
                          </a:ln>
                          <a:solidFill>
                            <a:prstClr val="black"/>
                          </a:solidFill>
                          <a:effectLst/>
                          <a:uLnTx/>
                          <a:uFillTx/>
                          <a:latin typeface="Askan"/>
                          <a:ea typeface="+mn-ea"/>
                          <a:cs typeface="+mn-cs"/>
                        </a:rPr>
                        <a:t>GitHub MIT -Lizenz</a:t>
                      </a:r>
                      <a:endParaRPr kumimoji="0" lang="en-US" sz="1400" b="0" i="0" u="none" strike="noStrike" kern="1200" cap="none" spc="0" normalizeH="0" baseline="0" noProof="0" dirty="0">
                        <a:ln>
                          <a:noFill/>
                        </a:ln>
                        <a:solidFill>
                          <a:prstClr val="black"/>
                        </a:solidFill>
                        <a:effectLst/>
                        <a:uLnTx/>
                        <a:uFillTx/>
                        <a:latin typeface="Askan"/>
                        <a:ea typeface="+mn-ea"/>
                        <a:cs typeface="+mn-cs"/>
                      </a:endParaRPr>
                    </a:p>
                  </a:txBody>
                  <a:tcPr anchor="ctr">
                    <a:lnL w="3175" cap="flat" cmpd="sng" algn="ctr">
                      <a:solidFill>
                        <a:srgbClr val="74707E"/>
                      </a:solidFill>
                      <a:prstDash val="solid"/>
                      <a:round/>
                      <a:headEnd type="none" w="med" len="med"/>
                      <a:tailEnd type="none" w="med" len="med"/>
                    </a:lnL>
                    <a:lnR w="3175" cap="flat" cmpd="sng" algn="ctr">
                      <a:solidFill>
                        <a:srgbClr val="74707E"/>
                      </a:solidFill>
                      <a:prstDash val="solid"/>
                      <a:round/>
                      <a:headEnd type="none" w="med" len="med"/>
                      <a:tailEnd type="none" w="med" len="med"/>
                    </a:lnR>
                    <a:lnT w="3175" cap="flat" cmpd="sng" algn="ctr">
                      <a:solidFill>
                        <a:srgbClr val="74707E"/>
                      </a:solidFill>
                      <a:prstDash val="solid"/>
                      <a:round/>
                      <a:headEnd type="none" w="med" len="med"/>
                      <a:tailEnd type="none" w="med" len="med"/>
                    </a:lnT>
                    <a:lnB w="3175" cap="flat" cmpd="sng" algn="ctr">
                      <a:solidFill>
                        <a:srgbClr val="74707E"/>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a:ln>
                            <a:noFill/>
                          </a:ln>
                          <a:solidFill>
                            <a:prstClr val="black"/>
                          </a:solidFill>
                          <a:effectLst/>
                          <a:uLnTx/>
                          <a:uFillTx/>
                          <a:latin typeface="Askan"/>
                          <a:ea typeface="+mn-ea"/>
                          <a:cs typeface="+mn-cs"/>
                        </a:rPr>
                        <a:t>High</a:t>
                      </a:r>
                      <a:endParaRPr kumimoji="0" lang="en-US" sz="1400" b="0" i="0" u="none" strike="noStrike" kern="1200" cap="none" spc="0" normalizeH="0" baseline="0" noProof="0" dirty="0">
                        <a:ln>
                          <a:noFill/>
                        </a:ln>
                        <a:solidFill>
                          <a:prstClr val="black"/>
                        </a:solidFill>
                        <a:effectLst/>
                        <a:uLnTx/>
                        <a:uFillTx/>
                        <a:latin typeface="Askan"/>
                        <a:ea typeface="+mn-ea"/>
                        <a:cs typeface="+mn-cs"/>
                      </a:endParaRPr>
                    </a:p>
                  </a:txBody>
                  <a:tcPr anchor="ctr">
                    <a:lnL w="3175" cap="flat" cmpd="sng" algn="ctr">
                      <a:solidFill>
                        <a:srgbClr val="74707E"/>
                      </a:solidFill>
                      <a:prstDash val="solid"/>
                      <a:round/>
                      <a:headEnd type="none" w="med" len="med"/>
                      <a:tailEnd type="none" w="med" len="med"/>
                    </a:lnL>
                    <a:lnR w="3175" cap="flat" cmpd="sng" algn="ctr">
                      <a:solidFill>
                        <a:srgbClr val="74707E"/>
                      </a:solidFill>
                      <a:prstDash val="solid"/>
                      <a:round/>
                      <a:headEnd type="none" w="med" len="med"/>
                      <a:tailEnd type="none" w="med" len="med"/>
                    </a:lnR>
                    <a:lnT w="3175" cap="flat" cmpd="sng" algn="ctr">
                      <a:solidFill>
                        <a:srgbClr val="74707E"/>
                      </a:solidFill>
                      <a:prstDash val="solid"/>
                      <a:round/>
                      <a:headEnd type="none" w="med" len="med"/>
                      <a:tailEnd type="none" w="med" len="med"/>
                    </a:lnT>
                    <a:lnB w="3175" cap="flat" cmpd="sng" algn="ctr">
                      <a:solidFill>
                        <a:srgbClr val="74707E"/>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077391765"/>
                  </a:ext>
                </a:extLst>
              </a:tr>
              <a:tr h="459901">
                <a:tc>
                  <a:txBody>
                    <a:bodyPr/>
                    <a:lstStyle/>
                    <a:p>
                      <a:pPr algn="l"/>
                      <a:r>
                        <a:rPr lang="de-DE" sz="1400" b="0" dirty="0">
                          <a:solidFill>
                            <a:schemeClr val="tx1"/>
                          </a:solidFill>
                          <a:latin typeface="Askan"/>
                        </a:rPr>
                        <a:t>Industriegüter</a:t>
                      </a:r>
                      <a:endParaRPr lang="en-US" sz="1400" b="0" dirty="0">
                        <a:solidFill>
                          <a:schemeClr val="tx1"/>
                        </a:solidFill>
                        <a:latin typeface="Askan"/>
                      </a:endParaRPr>
                    </a:p>
                  </a:txBody>
                  <a:tcPr anchor="ctr">
                    <a:lnL w="3175" cap="flat" cmpd="sng" algn="ctr">
                      <a:solidFill>
                        <a:srgbClr val="74707E"/>
                      </a:solidFill>
                      <a:prstDash val="solid"/>
                      <a:round/>
                      <a:headEnd type="none" w="med" len="med"/>
                      <a:tailEnd type="none" w="med" len="med"/>
                    </a:lnL>
                    <a:lnR w="3175" cap="flat" cmpd="sng" algn="ctr">
                      <a:solidFill>
                        <a:srgbClr val="74707E"/>
                      </a:solidFill>
                      <a:prstDash val="solid"/>
                      <a:round/>
                      <a:headEnd type="none" w="med" len="med"/>
                      <a:tailEnd type="none" w="med" len="med"/>
                    </a:lnR>
                    <a:lnT w="3175" cap="flat" cmpd="sng" algn="ctr">
                      <a:solidFill>
                        <a:srgbClr val="74707E"/>
                      </a:solidFill>
                      <a:prstDash val="solid"/>
                      <a:round/>
                      <a:headEnd type="none" w="med" len="med"/>
                      <a:tailEnd type="none" w="med" len="med"/>
                    </a:lnT>
                    <a:lnB w="3175" cap="flat" cmpd="sng" algn="ctr">
                      <a:solidFill>
                        <a:srgbClr val="74707E"/>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dirty="0">
                          <a:ln>
                            <a:noFill/>
                          </a:ln>
                          <a:solidFill>
                            <a:prstClr val="black"/>
                          </a:solidFill>
                          <a:effectLst/>
                          <a:uLnTx/>
                          <a:uFillTx/>
                          <a:latin typeface="Askan"/>
                          <a:ea typeface="+mn-ea"/>
                          <a:cs typeface="+mn-cs"/>
                        </a:rPr>
                        <a:t>??</a:t>
                      </a:r>
                      <a:endParaRPr kumimoji="0" lang="en-US" sz="1400" b="0" i="0" u="none" strike="noStrike" kern="1200" cap="none" spc="0" normalizeH="0" baseline="0" noProof="0" dirty="0">
                        <a:ln>
                          <a:noFill/>
                        </a:ln>
                        <a:solidFill>
                          <a:prstClr val="black"/>
                        </a:solidFill>
                        <a:effectLst/>
                        <a:uLnTx/>
                        <a:uFillTx/>
                        <a:latin typeface="Askan"/>
                        <a:ea typeface="+mn-ea"/>
                        <a:cs typeface="+mn-cs"/>
                      </a:endParaRPr>
                    </a:p>
                  </a:txBody>
                  <a:tcPr anchor="ctr">
                    <a:lnL w="3175" cap="flat" cmpd="sng" algn="ctr">
                      <a:solidFill>
                        <a:srgbClr val="74707E"/>
                      </a:solidFill>
                      <a:prstDash val="solid"/>
                      <a:round/>
                      <a:headEnd type="none" w="med" len="med"/>
                      <a:tailEnd type="none" w="med" len="med"/>
                    </a:lnL>
                    <a:lnR w="3175" cap="flat" cmpd="sng" algn="ctr">
                      <a:solidFill>
                        <a:srgbClr val="74707E"/>
                      </a:solidFill>
                      <a:prstDash val="solid"/>
                      <a:round/>
                      <a:headEnd type="none" w="med" len="med"/>
                      <a:tailEnd type="none" w="med" len="med"/>
                    </a:lnR>
                    <a:lnT w="3175" cap="flat" cmpd="sng" algn="ctr">
                      <a:solidFill>
                        <a:srgbClr val="74707E"/>
                      </a:solidFill>
                      <a:prstDash val="solid"/>
                      <a:round/>
                      <a:headEnd type="none" w="med" len="med"/>
                      <a:tailEnd type="none" w="med" len="med"/>
                    </a:lnT>
                    <a:lnB w="3175" cap="flat" cmpd="sng" algn="ctr">
                      <a:solidFill>
                        <a:srgbClr val="74707E"/>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a:ln>
                            <a:noFill/>
                          </a:ln>
                          <a:solidFill>
                            <a:prstClr val="black"/>
                          </a:solidFill>
                          <a:effectLst/>
                          <a:uLnTx/>
                          <a:uFillTx/>
                          <a:latin typeface="Askan"/>
                          <a:ea typeface="+mn-ea"/>
                          <a:cs typeface="+mn-cs"/>
                        </a:rPr>
                        <a:t>01/2014 – 12/2016</a:t>
                      </a:r>
                      <a:endParaRPr kumimoji="0" lang="en-US" sz="1400" b="0" i="0" u="none" strike="noStrike" kern="1200" cap="none" spc="0" normalizeH="0" baseline="0" noProof="0" dirty="0">
                        <a:ln>
                          <a:noFill/>
                        </a:ln>
                        <a:solidFill>
                          <a:prstClr val="black"/>
                        </a:solidFill>
                        <a:effectLst/>
                        <a:uLnTx/>
                        <a:uFillTx/>
                        <a:latin typeface="Askan"/>
                        <a:ea typeface="+mn-ea"/>
                        <a:cs typeface="+mn-cs"/>
                      </a:endParaRPr>
                    </a:p>
                  </a:txBody>
                  <a:tcPr anchor="ctr">
                    <a:lnL w="3175" cap="flat" cmpd="sng" algn="ctr">
                      <a:solidFill>
                        <a:srgbClr val="74707E"/>
                      </a:solidFill>
                      <a:prstDash val="solid"/>
                      <a:round/>
                      <a:headEnd type="none" w="med" len="med"/>
                      <a:tailEnd type="none" w="med" len="med"/>
                    </a:lnL>
                    <a:lnR w="3175" cap="flat" cmpd="sng" algn="ctr">
                      <a:solidFill>
                        <a:srgbClr val="74707E"/>
                      </a:solidFill>
                      <a:prstDash val="solid"/>
                      <a:round/>
                      <a:headEnd type="none" w="med" len="med"/>
                      <a:tailEnd type="none" w="med" len="med"/>
                    </a:lnR>
                    <a:lnT w="3175" cap="flat" cmpd="sng" algn="ctr">
                      <a:solidFill>
                        <a:srgbClr val="74707E"/>
                      </a:solidFill>
                      <a:prstDash val="solid"/>
                      <a:round/>
                      <a:headEnd type="none" w="med" len="med"/>
                      <a:tailEnd type="none" w="med" len="med"/>
                    </a:lnT>
                    <a:lnB w="3175" cap="flat" cmpd="sng" algn="ctr">
                      <a:solidFill>
                        <a:srgbClr val="74707E"/>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a:ln>
                            <a:noFill/>
                          </a:ln>
                          <a:solidFill>
                            <a:prstClr val="black"/>
                          </a:solidFill>
                          <a:effectLst/>
                          <a:uLnTx/>
                          <a:uFillTx/>
                          <a:latin typeface="Askan"/>
                          <a:ea typeface="+mn-ea"/>
                          <a:cs typeface="+mn-cs"/>
                        </a:rPr>
                        <a:t>GitHub MIT -Lizenz</a:t>
                      </a:r>
                      <a:endParaRPr kumimoji="0" lang="en-US" sz="1400" b="0" i="0" u="none" strike="noStrike" kern="1200" cap="none" spc="0" normalizeH="0" baseline="0" noProof="0" dirty="0">
                        <a:ln>
                          <a:noFill/>
                        </a:ln>
                        <a:solidFill>
                          <a:prstClr val="black"/>
                        </a:solidFill>
                        <a:effectLst/>
                        <a:uLnTx/>
                        <a:uFillTx/>
                        <a:latin typeface="Askan"/>
                        <a:ea typeface="+mn-ea"/>
                        <a:cs typeface="+mn-cs"/>
                      </a:endParaRPr>
                    </a:p>
                  </a:txBody>
                  <a:tcPr anchor="ctr">
                    <a:lnL w="3175" cap="flat" cmpd="sng" algn="ctr">
                      <a:solidFill>
                        <a:srgbClr val="74707E"/>
                      </a:solidFill>
                      <a:prstDash val="solid"/>
                      <a:round/>
                      <a:headEnd type="none" w="med" len="med"/>
                      <a:tailEnd type="none" w="med" len="med"/>
                    </a:lnL>
                    <a:lnR w="3175" cap="flat" cmpd="sng" algn="ctr">
                      <a:solidFill>
                        <a:srgbClr val="74707E"/>
                      </a:solidFill>
                      <a:prstDash val="solid"/>
                      <a:round/>
                      <a:headEnd type="none" w="med" len="med"/>
                      <a:tailEnd type="none" w="med" len="med"/>
                    </a:lnR>
                    <a:lnT w="3175" cap="flat" cmpd="sng" algn="ctr">
                      <a:solidFill>
                        <a:srgbClr val="74707E"/>
                      </a:solidFill>
                      <a:prstDash val="solid"/>
                      <a:round/>
                      <a:headEnd type="none" w="med" len="med"/>
                      <a:tailEnd type="none" w="med" len="med"/>
                    </a:lnT>
                    <a:lnB w="3175" cap="flat" cmpd="sng" algn="ctr">
                      <a:solidFill>
                        <a:srgbClr val="74707E"/>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a:ln>
                            <a:noFill/>
                          </a:ln>
                          <a:solidFill>
                            <a:prstClr val="black"/>
                          </a:solidFill>
                          <a:effectLst/>
                          <a:uLnTx/>
                          <a:uFillTx/>
                          <a:latin typeface="Askan"/>
                          <a:ea typeface="+mn-ea"/>
                          <a:cs typeface="+mn-cs"/>
                        </a:rPr>
                        <a:t>High</a:t>
                      </a:r>
                      <a:endParaRPr kumimoji="0" lang="en-US" sz="1400" b="0" i="0" u="none" strike="noStrike" kern="1200" cap="none" spc="0" normalizeH="0" baseline="0" noProof="0" dirty="0">
                        <a:ln>
                          <a:noFill/>
                        </a:ln>
                        <a:solidFill>
                          <a:prstClr val="black"/>
                        </a:solidFill>
                        <a:effectLst/>
                        <a:uLnTx/>
                        <a:uFillTx/>
                        <a:latin typeface="Askan"/>
                        <a:ea typeface="+mn-ea"/>
                        <a:cs typeface="+mn-cs"/>
                      </a:endParaRPr>
                    </a:p>
                  </a:txBody>
                  <a:tcPr anchor="ctr">
                    <a:lnL w="3175" cap="flat" cmpd="sng" algn="ctr">
                      <a:solidFill>
                        <a:srgbClr val="74707E"/>
                      </a:solidFill>
                      <a:prstDash val="solid"/>
                      <a:round/>
                      <a:headEnd type="none" w="med" len="med"/>
                      <a:tailEnd type="none" w="med" len="med"/>
                    </a:lnL>
                    <a:lnR w="3175" cap="flat" cmpd="sng" algn="ctr">
                      <a:solidFill>
                        <a:srgbClr val="74707E"/>
                      </a:solidFill>
                      <a:prstDash val="solid"/>
                      <a:round/>
                      <a:headEnd type="none" w="med" len="med"/>
                      <a:tailEnd type="none" w="med" len="med"/>
                    </a:lnR>
                    <a:lnT w="3175" cap="flat" cmpd="sng" algn="ctr">
                      <a:solidFill>
                        <a:srgbClr val="74707E"/>
                      </a:solidFill>
                      <a:prstDash val="solid"/>
                      <a:round/>
                      <a:headEnd type="none" w="med" len="med"/>
                      <a:tailEnd type="none" w="med" len="med"/>
                    </a:lnT>
                    <a:lnB w="3175" cap="flat" cmpd="sng" algn="ctr">
                      <a:solidFill>
                        <a:srgbClr val="74707E"/>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801266095"/>
                  </a:ext>
                </a:extLst>
              </a:tr>
              <a:tr h="459901">
                <a:tc>
                  <a:txBody>
                    <a:bodyPr/>
                    <a:lstStyle/>
                    <a:p>
                      <a:pPr algn="l"/>
                      <a:r>
                        <a:rPr lang="de-DE" sz="1400" b="0" dirty="0">
                          <a:solidFill>
                            <a:schemeClr val="tx1"/>
                          </a:solidFill>
                          <a:latin typeface="Askan"/>
                        </a:rPr>
                        <a:t>Technologie</a:t>
                      </a:r>
                      <a:endParaRPr lang="en-US" sz="1400" b="0" dirty="0">
                        <a:solidFill>
                          <a:schemeClr val="tx1"/>
                        </a:solidFill>
                        <a:latin typeface="Askan"/>
                      </a:endParaRPr>
                    </a:p>
                  </a:txBody>
                  <a:tcPr anchor="ctr">
                    <a:lnL w="3175" cap="flat" cmpd="sng" algn="ctr">
                      <a:solidFill>
                        <a:srgbClr val="74707E"/>
                      </a:solidFill>
                      <a:prstDash val="solid"/>
                      <a:round/>
                      <a:headEnd type="none" w="med" len="med"/>
                      <a:tailEnd type="none" w="med" len="med"/>
                    </a:lnL>
                    <a:lnR w="3175" cap="flat" cmpd="sng" algn="ctr">
                      <a:solidFill>
                        <a:srgbClr val="74707E"/>
                      </a:solidFill>
                      <a:prstDash val="solid"/>
                      <a:round/>
                      <a:headEnd type="none" w="med" len="med"/>
                      <a:tailEnd type="none" w="med" len="med"/>
                    </a:lnR>
                    <a:lnT w="3175" cap="flat" cmpd="sng" algn="ctr">
                      <a:solidFill>
                        <a:srgbClr val="74707E"/>
                      </a:solidFill>
                      <a:prstDash val="solid"/>
                      <a:round/>
                      <a:headEnd type="none" w="med" len="med"/>
                      <a:tailEnd type="none" w="med" len="med"/>
                    </a:lnT>
                    <a:lnB w="3175" cap="flat" cmpd="sng" algn="ctr">
                      <a:solidFill>
                        <a:srgbClr val="74707E"/>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de-DE" sz="1400" b="1" dirty="0">
                          <a:solidFill>
                            <a:schemeClr val="tx1"/>
                          </a:solidFill>
                          <a:latin typeface="Askan"/>
                        </a:rPr>
                        <a:t>GOOG, AMZ, APPL,</a:t>
                      </a:r>
                      <a:endParaRPr lang="en-US" sz="1400" b="1" dirty="0">
                        <a:solidFill>
                          <a:schemeClr val="tx1"/>
                        </a:solidFill>
                        <a:latin typeface="Askan"/>
                      </a:endParaRPr>
                    </a:p>
                  </a:txBody>
                  <a:tcPr anchor="ctr">
                    <a:lnL w="3175" cap="flat" cmpd="sng" algn="ctr">
                      <a:solidFill>
                        <a:srgbClr val="74707E"/>
                      </a:solidFill>
                      <a:prstDash val="solid"/>
                      <a:round/>
                      <a:headEnd type="none" w="med" len="med"/>
                      <a:tailEnd type="none" w="med" len="med"/>
                    </a:lnL>
                    <a:lnR w="3175" cap="flat" cmpd="sng" algn="ctr">
                      <a:solidFill>
                        <a:srgbClr val="74707E"/>
                      </a:solidFill>
                      <a:prstDash val="solid"/>
                      <a:round/>
                      <a:headEnd type="none" w="med" len="med"/>
                      <a:tailEnd type="none" w="med" len="med"/>
                    </a:lnR>
                    <a:lnT w="3175" cap="flat" cmpd="sng" algn="ctr">
                      <a:solidFill>
                        <a:srgbClr val="74707E"/>
                      </a:solidFill>
                      <a:prstDash val="solid"/>
                      <a:round/>
                      <a:headEnd type="none" w="med" len="med"/>
                      <a:tailEnd type="none" w="med" len="med"/>
                    </a:lnT>
                    <a:lnB w="3175" cap="flat" cmpd="sng" algn="ctr">
                      <a:solidFill>
                        <a:srgbClr val="74707E"/>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dirty="0">
                          <a:ln>
                            <a:noFill/>
                          </a:ln>
                          <a:solidFill>
                            <a:prstClr val="black"/>
                          </a:solidFill>
                          <a:effectLst/>
                          <a:uLnTx/>
                          <a:uFillTx/>
                          <a:latin typeface="Askan"/>
                          <a:ea typeface="+mn-ea"/>
                          <a:cs typeface="+mn-cs"/>
                        </a:rPr>
                        <a:t>01/2014 – 12/2016</a:t>
                      </a:r>
                      <a:endParaRPr kumimoji="0" lang="en-US" sz="1400" b="0" i="0" u="none" strike="noStrike" kern="1200" cap="none" spc="0" normalizeH="0" baseline="0" noProof="0" dirty="0">
                        <a:ln>
                          <a:noFill/>
                        </a:ln>
                        <a:solidFill>
                          <a:prstClr val="black"/>
                        </a:solidFill>
                        <a:effectLst/>
                        <a:uLnTx/>
                        <a:uFillTx/>
                        <a:latin typeface="Askan"/>
                        <a:ea typeface="+mn-ea"/>
                        <a:cs typeface="+mn-cs"/>
                      </a:endParaRPr>
                    </a:p>
                  </a:txBody>
                  <a:tcPr anchor="ctr">
                    <a:lnL w="3175" cap="flat" cmpd="sng" algn="ctr">
                      <a:solidFill>
                        <a:srgbClr val="74707E"/>
                      </a:solidFill>
                      <a:prstDash val="solid"/>
                      <a:round/>
                      <a:headEnd type="none" w="med" len="med"/>
                      <a:tailEnd type="none" w="med" len="med"/>
                    </a:lnL>
                    <a:lnR w="3175" cap="flat" cmpd="sng" algn="ctr">
                      <a:solidFill>
                        <a:srgbClr val="74707E"/>
                      </a:solidFill>
                      <a:prstDash val="solid"/>
                      <a:round/>
                      <a:headEnd type="none" w="med" len="med"/>
                      <a:tailEnd type="none" w="med" len="med"/>
                    </a:lnR>
                    <a:lnT w="3175" cap="flat" cmpd="sng" algn="ctr">
                      <a:solidFill>
                        <a:srgbClr val="74707E"/>
                      </a:solidFill>
                      <a:prstDash val="solid"/>
                      <a:round/>
                      <a:headEnd type="none" w="med" len="med"/>
                      <a:tailEnd type="none" w="med" len="med"/>
                    </a:lnT>
                    <a:lnB w="3175" cap="flat" cmpd="sng" algn="ctr">
                      <a:solidFill>
                        <a:srgbClr val="74707E"/>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dirty="0">
                          <a:ln>
                            <a:noFill/>
                          </a:ln>
                          <a:solidFill>
                            <a:prstClr val="black"/>
                          </a:solidFill>
                          <a:effectLst/>
                          <a:uLnTx/>
                          <a:uFillTx/>
                          <a:latin typeface="Askan"/>
                          <a:ea typeface="+mn-ea"/>
                          <a:cs typeface="+mn-cs"/>
                        </a:rPr>
                        <a:t>GitHub MIT -Lizenz</a:t>
                      </a:r>
                      <a:endParaRPr kumimoji="0" lang="en-US" sz="1400" b="0" i="0" u="none" strike="noStrike" kern="1200" cap="none" spc="0" normalizeH="0" baseline="0" noProof="0" dirty="0">
                        <a:ln>
                          <a:noFill/>
                        </a:ln>
                        <a:solidFill>
                          <a:prstClr val="black"/>
                        </a:solidFill>
                        <a:effectLst/>
                        <a:uLnTx/>
                        <a:uFillTx/>
                        <a:latin typeface="Askan"/>
                        <a:ea typeface="+mn-ea"/>
                        <a:cs typeface="+mn-cs"/>
                      </a:endParaRPr>
                    </a:p>
                  </a:txBody>
                  <a:tcPr anchor="ctr">
                    <a:lnL w="3175" cap="flat" cmpd="sng" algn="ctr">
                      <a:solidFill>
                        <a:srgbClr val="74707E"/>
                      </a:solidFill>
                      <a:prstDash val="solid"/>
                      <a:round/>
                      <a:headEnd type="none" w="med" len="med"/>
                      <a:tailEnd type="none" w="med" len="med"/>
                    </a:lnL>
                    <a:lnR w="3175" cap="flat" cmpd="sng" algn="ctr">
                      <a:solidFill>
                        <a:srgbClr val="74707E"/>
                      </a:solidFill>
                      <a:prstDash val="solid"/>
                      <a:round/>
                      <a:headEnd type="none" w="med" len="med"/>
                      <a:tailEnd type="none" w="med" len="med"/>
                    </a:lnR>
                    <a:lnT w="3175" cap="flat" cmpd="sng" algn="ctr">
                      <a:solidFill>
                        <a:srgbClr val="74707E"/>
                      </a:solidFill>
                      <a:prstDash val="solid"/>
                      <a:round/>
                      <a:headEnd type="none" w="med" len="med"/>
                      <a:tailEnd type="none" w="med" len="med"/>
                    </a:lnT>
                    <a:lnB w="3175" cap="flat" cmpd="sng" algn="ctr">
                      <a:solidFill>
                        <a:srgbClr val="74707E"/>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dirty="0">
                          <a:ln>
                            <a:noFill/>
                          </a:ln>
                          <a:solidFill>
                            <a:prstClr val="black"/>
                          </a:solidFill>
                          <a:effectLst/>
                          <a:uLnTx/>
                          <a:uFillTx/>
                          <a:latin typeface="Askan"/>
                          <a:ea typeface="+mn-ea"/>
                          <a:cs typeface="+mn-cs"/>
                        </a:rPr>
                        <a:t>High</a:t>
                      </a:r>
                      <a:endParaRPr kumimoji="0" lang="en-US" sz="1400" b="0" i="0" u="none" strike="noStrike" kern="1200" cap="none" spc="0" normalizeH="0" baseline="0" noProof="0" dirty="0">
                        <a:ln>
                          <a:noFill/>
                        </a:ln>
                        <a:solidFill>
                          <a:prstClr val="black"/>
                        </a:solidFill>
                        <a:effectLst/>
                        <a:uLnTx/>
                        <a:uFillTx/>
                        <a:latin typeface="Askan"/>
                        <a:ea typeface="+mn-ea"/>
                        <a:cs typeface="+mn-cs"/>
                      </a:endParaRPr>
                    </a:p>
                  </a:txBody>
                  <a:tcPr anchor="ctr">
                    <a:lnL w="3175" cap="flat" cmpd="sng" algn="ctr">
                      <a:solidFill>
                        <a:srgbClr val="74707E"/>
                      </a:solidFill>
                      <a:prstDash val="solid"/>
                      <a:round/>
                      <a:headEnd type="none" w="med" len="med"/>
                      <a:tailEnd type="none" w="med" len="med"/>
                    </a:lnL>
                    <a:lnR w="3175" cap="flat" cmpd="sng" algn="ctr">
                      <a:solidFill>
                        <a:srgbClr val="74707E"/>
                      </a:solidFill>
                      <a:prstDash val="solid"/>
                      <a:round/>
                      <a:headEnd type="none" w="med" len="med"/>
                      <a:tailEnd type="none" w="med" len="med"/>
                    </a:lnR>
                    <a:lnT w="3175" cap="flat" cmpd="sng" algn="ctr">
                      <a:solidFill>
                        <a:srgbClr val="74707E"/>
                      </a:solidFill>
                      <a:prstDash val="solid"/>
                      <a:round/>
                      <a:headEnd type="none" w="med" len="med"/>
                      <a:tailEnd type="none" w="med" len="med"/>
                    </a:lnT>
                    <a:lnB w="3175" cap="flat" cmpd="sng" algn="ctr">
                      <a:solidFill>
                        <a:srgbClr val="74707E"/>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739324823"/>
                  </a:ext>
                </a:extLst>
              </a:tr>
            </a:tbl>
          </a:graphicData>
        </a:graphic>
      </p:graphicFrame>
      <p:pic>
        <p:nvPicPr>
          <p:cNvPr id="12" name="Picture 11">
            <a:extLst>
              <a:ext uri="{FF2B5EF4-FFF2-40B4-BE49-F238E27FC236}">
                <a16:creationId xmlns:a16="http://schemas.microsoft.com/office/drawing/2014/main" id="{5D602BC8-FD26-AA37-75AC-B4EA54ACF7A6}"/>
              </a:ext>
            </a:extLst>
          </p:cNvPr>
          <p:cNvPicPr>
            <a:picLocks noChangeAspect="1"/>
          </p:cNvPicPr>
          <p:nvPr/>
        </p:nvPicPr>
        <p:blipFill>
          <a:blip r:embed="rId2">
            <a:biLevel thresh="25000"/>
            <a:extLst>
              <a:ext uri="{BEBA8EAE-BF5A-486C-A8C5-ECC9F3942E4B}">
                <a14:imgProps xmlns:a14="http://schemas.microsoft.com/office/drawing/2010/main">
                  <a14:imgLayer r:embed="rId3">
                    <a14:imgEffect>
                      <a14:artisticPhotocopy/>
                    </a14:imgEffect>
                  </a14:imgLayer>
                </a14:imgProps>
              </a:ext>
            </a:extLst>
          </a:blip>
          <a:srcRect l="37544"/>
          <a:stretch/>
        </p:blipFill>
        <p:spPr>
          <a:xfrm>
            <a:off x="9468868" y="-216457"/>
            <a:ext cx="8280904" cy="7290914"/>
          </a:xfrm>
          <a:custGeom>
            <a:avLst/>
            <a:gdLst>
              <a:gd name="connsiteX0" fmla="*/ 1221254 w 8280904"/>
              <a:gd name="connsiteY0" fmla="*/ 0 h 7290914"/>
              <a:gd name="connsiteX1" fmla="*/ 8280904 w 8280904"/>
              <a:gd name="connsiteY1" fmla="*/ 0 h 7290914"/>
              <a:gd name="connsiteX2" fmla="*/ 8280904 w 8280904"/>
              <a:gd name="connsiteY2" fmla="*/ 7290914 h 7290914"/>
              <a:gd name="connsiteX3" fmla="*/ 0 w 8280904"/>
              <a:gd name="connsiteY3" fmla="*/ 7290914 h 7290914"/>
            </a:gdLst>
            <a:ahLst/>
            <a:cxnLst>
              <a:cxn ang="0">
                <a:pos x="connsiteX0" y="connsiteY0"/>
              </a:cxn>
              <a:cxn ang="0">
                <a:pos x="connsiteX1" y="connsiteY1"/>
              </a:cxn>
              <a:cxn ang="0">
                <a:pos x="connsiteX2" y="connsiteY2"/>
              </a:cxn>
              <a:cxn ang="0">
                <a:pos x="connsiteX3" y="connsiteY3"/>
              </a:cxn>
            </a:cxnLst>
            <a:rect l="l" t="t" r="r" b="b"/>
            <a:pathLst>
              <a:path w="8280904" h="7290914">
                <a:moveTo>
                  <a:pt x="1221254" y="0"/>
                </a:moveTo>
                <a:lnTo>
                  <a:pt x="8280904" y="0"/>
                </a:lnTo>
                <a:lnTo>
                  <a:pt x="8280904" y="7290914"/>
                </a:lnTo>
                <a:lnTo>
                  <a:pt x="0" y="7290914"/>
                </a:lnTo>
                <a:close/>
              </a:path>
            </a:pathLst>
          </a:custGeom>
        </p:spPr>
      </p:pic>
      <p:sp>
        <p:nvSpPr>
          <p:cNvPr id="4" name="Foliennummernplatzhalter 3">
            <a:extLst>
              <a:ext uri="{FF2B5EF4-FFF2-40B4-BE49-F238E27FC236}">
                <a16:creationId xmlns:a16="http://schemas.microsoft.com/office/drawing/2014/main" id="{826D9C5C-DBAD-4121-CDC2-34FA0E62E399}"/>
              </a:ext>
            </a:extLst>
          </p:cNvPr>
          <p:cNvSpPr>
            <a:spLocks noGrp="1"/>
          </p:cNvSpPr>
          <p:nvPr>
            <p:ph type="sldNum" sz="quarter" idx="12"/>
          </p:nvPr>
        </p:nvSpPr>
        <p:spPr/>
        <p:txBody>
          <a:bodyPr/>
          <a:lstStyle/>
          <a:p>
            <a:fld id="{B01D1D1E-D4F6-4C1C-B7C7-8D49125CABEB}" type="slidenum">
              <a:rPr lang="de-DE" sz="1000" smtClean="0">
                <a:latin typeface="Askan"/>
              </a:rPr>
              <a:t>26</a:t>
            </a:fld>
            <a:endParaRPr lang="de-DE" sz="1000" dirty="0">
              <a:latin typeface="Askan"/>
            </a:endParaRPr>
          </a:p>
        </p:txBody>
      </p:sp>
      <p:sp>
        <p:nvSpPr>
          <p:cNvPr id="5" name="Fußzeilenplatzhalter 4">
            <a:extLst>
              <a:ext uri="{FF2B5EF4-FFF2-40B4-BE49-F238E27FC236}">
                <a16:creationId xmlns:a16="http://schemas.microsoft.com/office/drawing/2014/main" id="{AD5ED564-0C0D-F321-0E47-CB16F28435A4}"/>
              </a:ext>
            </a:extLst>
          </p:cNvPr>
          <p:cNvSpPr>
            <a:spLocks noGrp="1"/>
          </p:cNvSpPr>
          <p:nvPr>
            <p:ph type="ftr" sz="quarter" idx="11"/>
          </p:nvPr>
        </p:nvSpPr>
        <p:spPr/>
        <p:txBody>
          <a:bodyPr/>
          <a:lstStyle/>
          <a:p>
            <a:r>
              <a:rPr lang="de-DE" sz="1000" dirty="0">
                <a:latin typeface="Askan"/>
              </a:rPr>
              <a:t>FOM; DLS; Big-Data-Analyseprojekt; P. Hornig; A. Dutovic;</a:t>
            </a:r>
          </a:p>
        </p:txBody>
      </p:sp>
      <p:sp>
        <p:nvSpPr>
          <p:cNvPr id="6" name="Titel 1">
            <a:extLst>
              <a:ext uri="{FF2B5EF4-FFF2-40B4-BE49-F238E27FC236}">
                <a16:creationId xmlns:a16="http://schemas.microsoft.com/office/drawing/2014/main" id="{61102550-880A-045A-F851-567DD6567D48}"/>
              </a:ext>
            </a:extLst>
          </p:cNvPr>
          <p:cNvSpPr txBox="1">
            <a:spLocks/>
          </p:cNvSpPr>
          <p:nvPr/>
        </p:nvSpPr>
        <p:spPr>
          <a:xfrm>
            <a:off x="838200" y="-734568"/>
            <a:ext cx="9144000" cy="23876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b="1" dirty="0">
                <a:solidFill>
                  <a:srgbClr val="FF0000"/>
                </a:solidFill>
                <a:latin typeface="Askan"/>
              </a:rPr>
              <a:t>Data Understanding</a:t>
            </a:r>
          </a:p>
        </p:txBody>
      </p:sp>
      <p:sp>
        <p:nvSpPr>
          <p:cNvPr id="7" name="Rechteck: eine Ecke abgeschnitten 190">
            <a:extLst>
              <a:ext uri="{FF2B5EF4-FFF2-40B4-BE49-F238E27FC236}">
                <a16:creationId xmlns:a16="http://schemas.microsoft.com/office/drawing/2014/main" id="{9DC116AA-38C5-ACA6-9A4F-450BA41C3BE1}"/>
              </a:ext>
            </a:extLst>
          </p:cNvPr>
          <p:cNvSpPr/>
          <p:nvPr/>
        </p:nvSpPr>
        <p:spPr>
          <a:xfrm rot="16200000">
            <a:off x="8401051" y="3219449"/>
            <a:ext cx="7010400" cy="571500"/>
          </a:xfrm>
          <a:custGeom>
            <a:avLst/>
            <a:gdLst>
              <a:gd name="connsiteX0" fmla="*/ 0 w 1428782"/>
              <a:gd name="connsiteY0" fmla="*/ 0 h 101694"/>
              <a:gd name="connsiteX1" fmla="*/ 1377935 w 1428782"/>
              <a:gd name="connsiteY1" fmla="*/ 0 h 101694"/>
              <a:gd name="connsiteX2" fmla="*/ 1428782 w 1428782"/>
              <a:gd name="connsiteY2" fmla="*/ 50847 h 101694"/>
              <a:gd name="connsiteX3" fmla="*/ 1428782 w 1428782"/>
              <a:gd name="connsiteY3" fmla="*/ 101694 h 101694"/>
              <a:gd name="connsiteX4" fmla="*/ 0 w 1428782"/>
              <a:gd name="connsiteY4" fmla="*/ 101694 h 101694"/>
              <a:gd name="connsiteX5" fmla="*/ 0 w 1428782"/>
              <a:gd name="connsiteY5" fmla="*/ 0 h 101694"/>
              <a:gd name="connsiteX0" fmla="*/ 0 w 1444259"/>
              <a:gd name="connsiteY0" fmla="*/ 0 h 135481"/>
              <a:gd name="connsiteX1" fmla="*/ 1393412 w 1444259"/>
              <a:gd name="connsiteY1" fmla="*/ 33787 h 135481"/>
              <a:gd name="connsiteX2" fmla="*/ 1444259 w 1444259"/>
              <a:gd name="connsiteY2" fmla="*/ 84634 h 135481"/>
              <a:gd name="connsiteX3" fmla="*/ 1444259 w 1444259"/>
              <a:gd name="connsiteY3" fmla="*/ 135481 h 135481"/>
              <a:gd name="connsiteX4" fmla="*/ 15477 w 1444259"/>
              <a:gd name="connsiteY4" fmla="*/ 135481 h 135481"/>
              <a:gd name="connsiteX5" fmla="*/ 0 w 1444259"/>
              <a:gd name="connsiteY5" fmla="*/ 0 h 135481"/>
              <a:gd name="connsiteX0" fmla="*/ 0 w 1444259"/>
              <a:gd name="connsiteY0" fmla="*/ 0 h 135481"/>
              <a:gd name="connsiteX1" fmla="*/ 1287954 w 1444259"/>
              <a:gd name="connsiteY1" fmla="*/ 29581 h 135481"/>
              <a:gd name="connsiteX2" fmla="*/ 1444259 w 1444259"/>
              <a:gd name="connsiteY2" fmla="*/ 84634 h 135481"/>
              <a:gd name="connsiteX3" fmla="*/ 1444259 w 1444259"/>
              <a:gd name="connsiteY3" fmla="*/ 135481 h 135481"/>
              <a:gd name="connsiteX4" fmla="*/ 15477 w 1444259"/>
              <a:gd name="connsiteY4" fmla="*/ 135481 h 135481"/>
              <a:gd name="connsiteX5" fmla="*/ 0 w 1444259"/>
              <a:gd name="connsiteY5" fmla="*/ 0 h 135481"/>
              <a:gd name="connsiteX0" fmla="*/ 0 w 1444259"/>
              <a:gd name="connsiteY0" fmla="*/ 0 h 135481"/>
              <a:gd name="connsiteX1" fmla="*/ 1287954 w 1444259"/>
              <a:gd name="connsiteY1" fmla="*/ 29581 h 135481"/>
              <a:gd name="connsiteX2" fmla="*/ 1442722 w 1444259"/>
              <a:gd name="connsiteY2" fmla="*/ 65646 h 135481"/>
              <a:gd name="connsiteX3" fmla="*/ 1444259 w 1444259"/>
              <a:gd name="connsiteY3" fmla="*/ 135481 h 135481"/>
              <a:gd name="connsiteX4" fmla="*/ 15477 w 1444259"/>
              <a:gd name="connsiteY4" fmla="*/ 135481 h 135481"/>
              <a:gd name="connsiteX5" fmla="*/ 0 w 1444259"/>
              <a:gd name="connsiteY5" fmla="*/ 0 h 135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4259" h="135481">
                <a:moveTo>
                  <a:pt x="0" y="0"/>
                </a:moveTo>
                <a:lnTo>
                  <a:pt x="1287954" y="29581"/>
                </a:lnTo>
                <a:lnTo>
                  <a:pt x="1442722" y="65646"/>
                </a:lnTo>
                <a:cubicBezTo>
                  <a:pt x="1443234" y="88924"/>
                  <a:pt x="1443747" y="112203"/>
                  <a:pt x="1444259" y="135481"/>
                </a:cubicBezTo>
                <a:lnTo>
                  <a:pt x="15477" y="135481"/>
                </a:lnTo>
                <a:lnTo>
                  <a:pt x="0" y="0"/>
                </a:lnTo>
                <a:close/>
              </a:path>
            </a:pathLst>
          </a:custGeom>
          <a:solidFill>
            <a:srgbClr val="A8E4B8">
              <a:alpha val="6784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spTree>
    <p:extLst>
      <p:ext uri="{BB962C8B-B14F-4D97-AF65-F5344CB8AC3E}">
        <p14:creationId xmlns:p14="http://schemas.microsoft.com/office/powerpoint/2010/main" val="31121391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9CD829-DD01-AD2D-39C3-1BE2861A6AD0}"/>
            </a:ext>
          </a:extLst>
        </p:cNvPr>
        <p:cNvGrpSpPr/>
        <p:nvPr/>
      </p:nvGrpSpPr>
      <p:grpSpPr>
        <a:xfrm>
          <a:off x="0" y="0"/>
          <a:ext cx="0" cy="0"/>
          <a:chOff x="0" y="0"/>
          <a:chExt cx="0" cy="0"/>
        </a:xfrm>
      </p:grpSpPr>
      <p:sp>
        <p:nvSpPr>
          <p:cNvPr id="4" name="Foliennummernplatzhalter 3">
            <a:extLst>
              <a:ext uri="{FF2B5EF4-FFF2-40B4-BE49-F238E27FC236}">
                <a16:creationId xmlns:a16="http://schemas.microsoft.com/office/drawing/2014/main" id="{B03FF666-CC48-8552-2760-A193A2D2752D}"/>
              </a:ext>
            </a:extLst>
          </p:cNvPr>
          <p:cNvSpPr>
            <a:spLocks noGrp="1"/>
          </p:cNvSpPr>
          <p:nvPr>
            <p:ph type="sldNum" sz="quarter" idx="12"/>
          </p:nvPr>
        </p:nvSpPr>
        <p:spPr/>
        <p:txBody>
          <a:bodyPr/>
          <a:lstStyle/>
          <a:p>
            <a:fld id="{B01D1D1E-D4F6-4C1C-B7C7-8D49125CABEB}" type="slidenum">
              <a:rPr lang="de-DE" sz="1000" smtClean="0">
                <a:latin typeface="Askan"/>
              </a:rPr>
              <a:t>3</a:t>
            </a:fld>
            <a:endParaRPr lang="de-DE" sz="1000" dirty="0">
              <a:latin typeface="Askan"/>
            </a:endParaRPr>
          </a:p>
        </p:txBody>
      </p:sp>
      <p:sp>
        <p:nvSpPr>
          <p:cNvPr id="5" name="Fußzeilenplatzhalter 4">
            <a:extLst>
              <a:ext uri="{FF2B5EF4-FFF2-40B4-BE49-F238E27FC236}">
                <a16:creationId xmlns:a16="http://schemas.microsoft.com/office/drawing/2014/main" id="{CFBC9FF6-0C59-9001-5ED7-0356AD123B7F}"/>
              </a:ext>
            </a:extLst>
          </p:cNvPr>
          <p:cNvSpPr>
            <a:spLocks noGrp="1"/>
          </p:cNvSpPr>
          <p:nvPr>
            <p:ph type="ftr" sz="quarter" idx="11"/>
          </p:nvPr>
        </p:nvSpPr>
        <p:spPr/>
        <p:txBody>
          <a:bodyPr/>
          <a:lstStyle/>
          <a:p>
            <a:r>
              <a:rPr lang="de-DE" sz="1000" dirty="0">
                <a:latin typeface="Askan"/>
              </a:rPr>
              <a:t>FOM; DLS; Big-Data-Analyseprojekt; P. Hornig; A. Dutovic;</a:t>
            </a:r>
          </a:p>
        </p:txBody>
      </p:sp>
      <p:sp>
        <p:nvSpPr>
          <p:cNvPr id="6" name="Titel 1">
            <a:extLst>
              <a:ext uri="{FF2B5EF4-FFF2-40B4-BE49-F238E27FC236}">
                <a16:creationId xmlns:a16="http://schemas.microsoft.com/office/drawing/2014/main" id="{DF087A01-8A5A-B5D9-A71A-BA7448117F21}"/>
              </a:ext>
            </a:extLst>
          </p:cNvPr>
          <p:cNvSpPr txBox="1">
            <a:spLocks/>
          </p:cNvSpPr>
          <p:nvPr/>
        </p:nvSpPr>
        <p:spPr>
          <a:xfrm>
            <a:off x="838200" y="-734568"/>
            <a:ext cx="9144000" cy="23876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b="1" dirty="0">
                <a:solidFill>
                  <a:srgbClr val="382B43"/>
                </a:solidFill>
                <a:latin typeface="Askan"/>
              </a:rPr>
              <a:t>Motivation</a:t>
            </a:r>
          </a:p>
        </p:txBody>
      </p:sp>
      <p:sp>
        <p:nvSpPr>
          <p:cNvPr id="7" name="Rechteck: eine Ecke abgeschnitten 190">
            <a:extLst>
              <a:ext uri="{FF2B5EF4-FFF2-40B4-BE49-F238E27FC236}">
                <a16:creationId xmlns:a16="http://schemas.microsoft.com/office/drawing/2014/main" id="{B70D8785-2C1D-BAC4-824A-E69504E261ED}"/>
              </a:ext>
            </a:extLst>
          </p:cNvPr>
          <p:cNvSpPr/>
          <p:nvPr/>
        </p:nvSpPr>
        <p:spPr>
          <a:xfrm rot="16200000">
            <a:off x="8401051" y="3219449"/>
            <a:ext cx="7010400" cy="571500"/>
          </a:xfrm>
          <a:custGeom>
            <a:avLst/>
            <a:gdLst>
              <a:gd name="connsiteX0" fmla="*/ 0 w 1428782"/>
              <a:gd name="connsiteY0" fmla="*/ 0 h 101694"/>
              <a:gd name="connsiteX1" fmla="*/ 1377935 w 1428782"/>
              <a:gd name="connsiteY1" fmla="*/ 0 h 101694"/>
              <a:gd name="connsiteX2" fmla="*/ 1428782 w 1428782"/>
              <a:gd name="connsiteY2" fmla="*/ 50847 h 101694"/>
              <a:gd name="connsiteX3" fmla="*/ 1428782 w 1428782"/>
              <a:gd name="connsiteY3" fmla="*/ 101694 h 101694"/>
              <a:gd name="connsiteX4" fmla="*/ 0 w 1428782"/>
              <a:gd name="connsiteY4" fmla="*/ 101694 h 101694"/>
              <a:gd name="connsiteX5" fmla="*/ 0 w 1428782"/>
              <a:gd name="connsiteY5" fmla="*/ 0 h 101694"/>
              <a:gd name="connsiteX0" fmla="*/ 0 w 1444259"/>
              <a:gd name="connsiteY0" fmla="*/ 0 h 135481"/>
              <a:gd name="connsiteX1" fmla="*/ 1393412 w 1444259"/>
              <a:gd name="connsiteY1" fmla="*/ 33787 h 135481"/>
              <a:gd name="connsiteX2" fmla="*/ 1444259 w 1444259"/>
              <a:gd name="connsiteY2" fmla="*/ 84634 h 135481"/>
              <a:gd name="connsiteX3" fmla="*/ 1444259 w 1444259"/>
              <a:gd name="connsiteY3" fmla="*/ 135481 h 135481"/>
              <a:gd name="connsiteX4" fmla="*/ 15477 w 1444259"/>
              <a:gd name="connsiteY4" fmla="*/ 135481 h 135481"/>
              <a:gd name="connsiteX5" fmla="*/ 0 w 1444259"/>
              <a:gd name="connsiteY5" fmla="*/ 0 h 135481"/>
              <a:gd name="connsiteX0" fmla="*/ 0 w 1444259"/>
              <a:gd name="connsiteY0" fmla="*/ 0 h 135481"/>
              <a:gd name="connsiteX1" fmla="*/ 1287954 w 1444259"/>
              <a:gd name="connsiteY1" fmla="*/ 29581 h 135481"/>
              <a:gd name="connsiteX2" fmla="*/ 1444259 w 1444259"/>
              <a:gd name="connsiteY2" fmla="*/ 84634 h 135481"/>
              <a:gd name="connsiteX3" fmla="*/ 1444259 w 1444259"/>
              <a:gd name="connsiteY3" fmla="*/ 135481 h 135481"/>
              <a:gd name="connsiteX4" fmla="*/ 15477 w 1444259"/>
              <a:gd name="connsiteY4" fmla="*/ 135481 h 135481"/>
              <a:gd name="connsiteX5" fmla="*/ 0 w 1444259"/>
              <a:gd name="connsiteY5" fmla="*/ 0 h 135481"/>
              <a:gd name="connsiteX0" fmla="*/ 0 w 1444259"/>
              <a:gd name="connsiteY0" fmla="*/ 0 h 135481"/>
              <a:gd name="connsiteX1" fmla="*/ 1287954 w 1444259"/>
              <a:gd name="connsiteY1" fmla="*/ 29581 h 135481"/>
              <a:gd name="connsiteX2" fmla="*/ 1442722 w 1444259"/>
              <a:gd name="connsiteY2" fmla="*/ 65646 h 135481"/>
              <a:gd name="connsiteX3" fmla="*/ 1444259 w 1444259"/>
              <a:gd name="connsiteY3" fmla="*/ 135481 h 135481"/>
              <a:gd name="connsiteX4" fmla="*/ 15477 w 1444259"/>
              <a:gd name="connsiteY4" fmla="*/ 135481 h 135481"/>
              <a:gd name="connsiteX5" fmla="*/ 0 w 1444259"/>
              <a:gd name="connsiteY5" fmla="*/ 0 h 135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4259" h="135481">
                <a:moveTo>
                  <a:pt x="0" y="0"/>
                </a:moveTo>
                <a:lnTo>
                  <a:pt x="1287954" y="29581"/>
                </a:lnTo>
                <a:lnTo>
                  <a:pt x="1442722" y="65646"/>
                </a:lnTo>
                <a:cubicBezTo>
                  <a:pt x="1443234" y="88924"/>
                  <a:pt x="1443747" y="112203"/>
                  <a:pt x="1444259" y="135481"/>
                </a:cubicBezTo>
                <a:lnTo>
                  <a:pt x="15477" y="135481"/>
                </a:lnTo>
                <a:lnTo>
                  <a:pt x="0" y="0"/>
                </a:lnTo>
                <a:close/>
              </a:path>
            </a:pathLst>
          </a:custGeom>
          <a:solidFill>
            <a:srgbClr val="A8E4B8">
              <a:alpha val="6784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pic>
        <p:nvPicPr>
          <p:cNvPr id="26" name="Grafik 25" descr="Ein Bild, das Kreis, Symmetrie, Kunst, Screenshot enthält.&#10;&#10;Automatisch generierte Beschreibung">
            <a:extLst>
              <a:ext uri="{FF2B5EF4-FFF2-40B4-BE49-F238E27FC236}">
                <a16:creationId xmlns:a16="http://schemas.microsoft.com/office/drawing/2014/main" id="{ABE6E0A0-F834-A4FF-53CA-95B8A699BF04}"/>
              </a:ext>
            </a:extLst>
          </p:cNvPr>
          <p:cNvPicPr>
            <a:picLocks noChangeAspect="1"/>
          </p:cNvPicPr>
          <p:nvPr/>
        </p:nvPicPr>
        <p:blipFill>
          <a:blip r:embed="rId3">
            <a:alphaModFix/>
            <a:extLst>
              <a:ext uri="{BEBA8EAE-BF5A-486C-A8C5-ECC9F3942E4B}">
                <a14:imgProps xmlns:a14="http://schemas.microsoft.com/office/drawing/2010/main">
                  <a14:imgLayer r:embed="rId4">
                    <a14:imgEffect>
                      <a14:artisticCutout/>
                    </a14:imgEffect>
                  </a14:imgLayer>
                </a14:imgProps>
              </a:ext>
              <a:ext uri="{28A0092B-C50C-407E-A947-70E740481C1C}">
                <a14:useLocalDpi xmlns:a14="http://schemas.microsoft.com/office/drawing/2010/main" val="0"/>
              </a:ext>
            </a:extLst>
          </a:blip>
          <a:srcRect l="23339"/>
          <a:stretch/>
        </p:blipFill>
        <p:spPr>
          <a:xfrm>
            <a:off x="9692083" y="-694695"/>
            <a:ext cx="6782071" cy="8846822"/>
          </a:xfrm>
          <a:custGeom>
            <a:avLst/>
            <a:gdLst>
              <a:gd name="connsiteX0" fmla="*/ 800871 w 6392526"/>
              <a:gd name="connsiteY0" fmla="*/ 0 h 6858000"/>
              <a:gd name="connsiteX1" fmla="*/ 6392526 w 6392526"/>
              <a:gd name="connsiteY1" fmla="*/ 0 h 6858000"/>
              <a:gd name="connsiteX2" fmla="*/ 6392526 w 6392526"/>
              <a:gd name="connsiteY2" fmla="*/ 6858000 h 6858000"/>
              <a:gd name="connsiteX3" fmla="*/ 0 w 639252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392526" h="6858000">
                <a:moveTo>
                  <a:pt x="800871" y="0"/>
                </a:moveTo>
                <a:lnTo>
                  <a:pt x="6392526" y="0"/>
                </a:lnTo>
                <a:lnTo>
                  <a:pt x="6392526" y="6858000"/>
                </a:lnTo>
                <a:lnTo>
                  <a:pt x="0" y="6858000"/>
                </a:lnTo>
                <a:close/>
              </a:path>
            </a:pathLst>
          </a:custGeom>
        </p:spPr>
      </p:pic>
      <p:sp>
        <p:nvSpPr>
          <p:cNvPr id="48" name="Rechteck: eine Ecke abgeschnitten 190">
            <a:extLst>
              <a:ext uri="{FF2B5EF4-FFF2-40B4-BE49-F238E27FC236}">
                <a16:creationId xmlns:a16="http://schemas.microsoft.com/office/drawing/2014/main" id="{95E2A1BC-CE20-C6AD-253F-0868205BC1C3}"/>
              </a:ext>
            </a:extLst>
          </p:cNvPr>
          <p:cNvSpPr/>
          <p:nvPr/>
        </p:nvSpPr>
        <p:spPr>
          <a:xfrm rot="16200000">
            <a:off x="8553451" y="3219448"/>
            <a:ext cx="7010400" cy="571500"/>
          </a:xfrm>
          <a:custGeom>
            <a:avLst/>
            <a:gdLst>
              <a:gd name="connsiteX0" fmla="*/ 0 w 1428782"/>
              <a:gd name="connsiteY0" fmla="*/ 0 h 101694"/>
              <a:gd name="connsiteX1" fmla="*/ 1377935 w 1428782"/>
              <a:gd name="connsiteY1" fmla="*/ 0 h 101694"/>
              <a:gd name="connsiteX2" fmla="*/ 1428782 w 1428782"/>
              <a:gd name="connsiteY2" fmla="*/ 50847 h 101694"/>
              <a:gd name="connsiteX3" fmla="*/ 1428782 w 1428782"/>
              <a:gd name="connsiteY3" fmla="*/ 101694 h 101694"/>
              <a:gd name="connsiteX4" fmla="*/ 0 w 1428782"/>
              <a:gd name="connsiteY4" fmla="*/ 101694 h 101694"/>
              <a:gd name="connsiteX5" fmla="*/ 0 w 1428782"/>
              <a:gd name="connsiteY5" fmla="*/ 0 h 101694"/>
              <a:gd name="connsiteX0" fmla="*/ 0 w 1444259"/>
              <a:gd name="connsiteY0" fmla="*/ 0 h 135481"/>
              <a:gd name="connsiteX1" fmla="*/ 1393412 w 1444259"/>
              <a:gd name="connsiteY1" fmla="*/ 33787 h 135481"/>
              <a:gd name="connsiteX2" fmla="*/ 1444259 w 1444259"/>
              <a:gd name="connsiteY2" fmla="*/ 84634 h 135481"/>
              <a:gd name="connsiteX3" fmla="*/ 1444259 w 1444259"/>
              <a:gd name="connsiteY3" fmla="*/ 135481 h 135481"/>
              <a:gd name="connsiteX4" fmla="*/ 15477 w 1444259"/>
              <a:gd name="connsiteY4" fmla="*/ 135481 h 135481"/>
              <a:gd name="connsiteX5" fmla="*/ 0 w 1444259"/>
              <a:gd name="connsiteY5" fmla="*/ 0 h 135481"/>
              <a:gd name="connsiteX0" fmla="*/ 0 w 1444259"/>
              <a:gd name="connsiteY0" fmla="*/ 0 h 135481"/>
              <a:gd name="connsiteX1" fmla="*/ 1287954 w 1444259"/>
              <a:gd name="connsiteY1" fmla="*/ 29581 h 135481"/>
              <a:gd name="connsiteX2" fmla="*/ 1444259 w 1444259"/>
              <a:gd name="connsiteY2" fmla="*/ 84634 h 135481"/>
              <a:gd name="connsiteX3" fmla="*/ 1444259 w 1444259"/>
              <a:gd name="connsiteY3" fmla="*/ 135481 h 135481"/>
              <a:gd name="connsiteX4" fmla="*/ 15477 w 1444259"/>
              <a:gd name="connsiteY4" fmla="*/ 135481 h 135481"/>
              <a:gd name="connsiteX5" fmla="*/ 0 w 1444259"/>
              <a:gd name="connsiteY5" fmla="*/ 0 h 135481"/>
              <a:gd name="connsiteX0" fmla="*/ 0 w 1444259"/>
              <a:gd name="connsiteY0" fmla="*/ 0 h 135481"/>
              <a:gd name="connsiteX1" fmla="*/ 1287954 w 1444259"/>
              <a:gd name="connsiteY1" fmla="*/ 29581 h 135481"/>
              <a:gd name="connsiteX2" fmla="*/ 1442722 w 1444259"/>
              <a:gd name="connsiteY2" fmla="*/ 65646 h 135481"/>
              <a:gd name="connsiteX3" fmla="*/ 1444259 w 1444259"/>
              <a:gd name="connsiteY3" fmla="*/ 135481 h 135481"/>
              <a:gd name="connsiteX4" fmla="*/ 15477 w 1444259"/>
              <a:gd name="connsiteY4" fmla="*/ 135481 h 135481"/>
              <a:gd name="connsiteX5" fmla="*/ 0 w 1444259"/>
              <a:gd name="connsiteY5" fmla="*/ 0 h 135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4259" h="135481">
                <a:moveTo>
                  <a:pt x="0" y="0"/>
                </a:moveTo>
                <a:lnTo>
                  <a:pt x="1287954" y="29581"/>
                </a:lnTo>
                <a:lnTo>
                  <a:pt x="1442722" y="65646"/>
                </a:lnTo>
                <a:cubicBezTo>
                  <a:pt x="1443234" y="88924"/>
                  <a:pt x="1443747" y="112203"/>
                  <a:pt x="1444259" y="135481"/>
                </a:cubicBezTo>
                <a:lnTo>
                  <a:pt x="15477" y="135481"/>
                </a:lnTo>
                <a:lnTo>
                  <a:pt x="0" y="0"/>
                </a:lnTo>
                <a:close/>
              </a:path>
            </a:pathLst>
          </a:custGeom>
          <a:solidFill>
            <a:srgbClr val="A8E4B8">
              <a:alpha val="6784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50" name="Inhaltsplatzhalter 49">
            <a:extLst>
              <a:ext uri="{FF2B5EF4-FFF2-40B4-BE49-F238E27FC236}">
                <a16:creationId xmlns:a16="http://schemas.microsoft.com/office/drawing/2014/main" id="{F48147D9-B4CE-0100-495C-66B992B9527D}"/>
              </a:ext>
            </a:extLst>
          </p:cNvPr>
          <p:cNvSpPr>
            <a:spLocks noGrp="1"/>
          </p:cNvSpPr>
          <p:nvPr>
            <p:ph idx="1"/>
          </p:nvPr>
        </p:nvSpPr>
        <p:spPr>
          <a:xfrm>
            <a:off x="-76200" y="644362"/>
            <a:ext cx="12344400" cy="5711987"/>
          </a:xfrm>
        </p:spPr>
        <p:txBody>
          <a:bodyPr vert="horz" lIns="91440" tIns="45720" rIns="91440" bIns="45720" rtlCol="0">
            <a:noAutofit/>
          </a:bodyPr>
          <a:lstStyle/>
          <a:p>
            <a:pPr marL="914400" indent="0">
              <a:lnSpc>
                <a:spcPct val="100000"/>
              </a:lnSpc>
              <a:spcBef>
                <a:spcPts val="600"/>
              </a:spcBef>
              <a:buClr>
                <a:srgbClr val="66D082"/>
              </a:buClr>
              <a:buSzPct val="110000"/>
              <a:buNone/>
            </a:pPr>
            <a:r>
              <a:rPr lang="en-US" sz="1400" i="1" spc="300" dirty="0">
                <a:solidFill>
                  <a:srgbClr val="66D082"/>
                </a:solidFill>
                <a:latin typeface="Askan"/>
              </a:rPr>
              <a:t>"An investment in knowledge pays the best interest." — Benjamin Franklin</a:t>
            </a:r>
          </a:p>
          <a:p>
            <a:pPr marL="914400">
              <a:lnSpc>
                <a:spcPct val="100000"/>
              </a:lnSpc>
              <a:spcBef>
                <a:spcPts val="600"/>
              </a:spcBef>
              <a:buClr>
                <a:srgbClr val="66D082"/>
              </a:buClr>
              <a:buSzPct val="110000"/>
              <a:buFontTx/>
              <a:buChar char="◙"/>
            </a:pPr>
            <a:endParaRPr lang="en-US" sz="1200" dirty="0">
              <a:latin typeface="Askan"/>
            </a:endParaRPr>
          </a:p>
          <a:p>
            <a:pPr marL="914400" indent="0">
              <a:lnSpc>
                <a:spcPct val="100000"/>
              </a:lnSpc>
              <a:spcBef>
                <a:spcPts val="600"/>
              </a:spcBef>
              <a:buClr>
                <a:srgbClr val="66D082"/>
              </a:buClr>
              <a:buSzPct val="110000"/>
              <a:buNone/>
            </a:pPr>
            <a:r>
              <a:rPr lang="en-US" sz="1600" b="1" dirty="0" err="1">
                <a:latin typeface="Askan"/>
              </a:rPr>
              <a:t>Relevanz</a:t>
            </a:r>
            <a:r>
              <a:rPr lang="en-US" sz="1600" b="1" dirty="0">
                <a:latin typeface="Askan"/>
              </a:rPr>
              <a:t> des </a:t>
            </a:r>
            <a:r>
              <a:rPr lang="en-US" sz="1600" b="1" dirty="0" err="1">
                <a:latin typeface="Askan"/>
              </a:rPr>
              <a:t>Themas</a:t>
            </a:r>
            <a:endParaRPr lang="en-US" sz="1600" b="1" dirty="0">
              <a:latin typeface="Askan"/>
            </a:endParaRPr>
          </a:p>
          <a:p>
            <a:pPr marL="914400">
              <a:lnSpc>
                <a:spcPct val="100000"/>
              </a:lnSpc>
              <a:spcBef>
                <a:spcPts val="600"/>
              </a:spcBef>
              <a:buClr>
                <a:srgbClr val="66D082"/>
              </a:buClr>
              <a:buSzPct val="110000"/>
              <a:buFontTx/>
              <a:buChar char="◙"/>
            </a:pPr>
            <a:r>
              <a:rPr lang="en-US" sz="1200" dirty="0" err="1">
                <a:latin typeface="Askan"/>
              </a:rPr>
              <a:t>Seit</a:t>
            </a:r>
            <a:r>
              <a:rPr lang="en-US" sz="1200" dirty="0">
                <a:latin typeface="Askan"/>
              </a:rPr>
              <a:t> </a:t>
            </a:r>
            <a:r>
              <a:rPr lang="en-US" sz="1200" dirty="0" err="1">
                <a:latin typeface="Askan"/>
              </a:rPr>
              <a:t>Jahrzenten</a:t>
            </a:r>
            <a:r>
              <a:rPr lang="en-US" sz="1200" dirty="0">
                <a:latin typeface="Askan"/>
              </a:rPr>
              <a:t> </a:t>
            </a:r>
            <a:r>
              <a:rPr lang="en-US" sz="1200" dirty="0" err="1">
                <a:latin typeface="Askan"/>
              </a:rPr>
              <a:t>steht</a:t>
            </a:r>
            <a:r>
              <a:rPr lang="en-US" sz="1200" dirty="0">
                <a:latin typeface="Askan"/>
              </a:rPr>
              <a:t> die </a:t>
            </a:r>
            <a:r>
              <a:rPr lang="en-US" sz="1200" dirty="0" err="1">
                <a:latin typeface="Askan"/>
              </a:rPr>
              <a:t>Aktienprognose</a:t>
            </a:r>
            <a:r>
              <a:rPr lang="en-US" sz="1200" dirty="0">
                <a:latin typeface="Askan"/>
              </a:rPr>
              <a:t> </a:t>
            </a:r>
            <a:r>
              <a:rPr lang="en-US" sz="1200" dirty="0" err="1">
                <a:latin typeface="Askan"/>
              </a:rPr>
              <a:t>im</a:t>
            </a:r>
            <a:r>
              <a:rPr lang="en-US" sz="1200" dirty="0">
                <a:latin typeface="Askan"/>
              </a:rPr>
              <a:t> </a:t>
            </a:r>
            <a:r>
              <a:rPr lang="en-US" sz="1200" dirty="0" err="1">
                <a:latin typeface="Askan"/>
              </a:rPr>
              <a:t>Fokus</a:t>
            </a:r>
            <a:r>
              <a:rPr lang="en-US" sz="1200" dirty="0">
                <a:latin typeface="Askan"/>
              </a:rPr>
              <a:t> von </a:t>
            </a:r>
            <a:r>
              <a:rPr lang="en-US" sz="1200" dirty="0" err="1">
                <a:latin typeface="Askan"/>
              </a:rPr>
              <a:t>Wissenschaftlern</a:t>
            </a:r>
            <a:r>
              <a:rPr lang="en-US" sz="1200" dirty="0">
                <a:latin typeface="Askan"/>
              </a:rPr>
              <a:t> und </a:t>
            </a:r>
            <a:r>
              <a:rPr lang="en-US" sz="1200" dirty="0" err="1">
                <a:latin typeface="Askan"/>
              </a:rPr>
              <a:t>Investoren</a:t>
            </a:r>
            <a:endParaRPr lang="en-US" sz="1200" dirty="0">
              <a:latin typeface="Askan"/>
            </a:endParaRPr>
          </a:p>
          <a:p>
            <a:pPr marL="914400">
              <a:lnSpc>
                <a:spcPct val="100000"/>
              </a:lnSpc>
              <a:spcBef>
                <a:spcPts val="600"/>
              </a:spcBef>
              <a:buClr>
                <a:srgbClr val="66D082"/>
              </a:buClr>
              <a:buSzPct val="110000"/>
              <a:buFontTx/>
              <a:buChar char="◙"/>
            </a:pPr>
            <a:r>
              <a:rPr lang="en-US" sz="1200" dirty="0" err="1">
                <a:latin typeface="Askan"/>
              </a:rPr>
              <a:t>Hohe</a:t>
            </a:r>
            <a:r>
              <a:rPr lang="en-US" sz="1200" dirty="0">
                <a:latin typeface="Askan"/>
              </a:rPr>
              <a:t> </a:t>
            </a:r>
            <a:r>
              <a:rPr lang="en-US" sz="1200" dirty="0" err="1">
                <a:latin typeface="Askan"/>
              </a:rPr>
              <a:t>Profite</a:t>
            </a:r>
            <a:r>
              <a:rPr lang="en-US" sz="1200" dirty="0">
                <a:latin typeface="Askan"/>
              </a:rPr>
              <a:t> </a:t>
            </a:r>
            <a:r>
              <a:rPr lang="en-US" sz="1200" dirty="0" err="1">
                <a:latin typeface="Askan"/>
              </a:rPr>
              <a:t>durch</a:t>
            </a:r>
            <a:r>
              <a:rPr lang="en-US" sz="1200" dirty="0">
                <a:latin typeface="Askan"/>
              </a:rPr>
              <a:t> </a:t>
            </a:r>
            <a:r>
              <a:rPr lang="en-US" sz="1200" dirty="0" err="1">
                <a:latin typeface="Askan"/>
              </a:rPr>
              <a:t>präzise</a:t>
            </a:r>
            <a:r>
              <a:rPr lang="en-US" sz="1200" dirty="0">
                <a:latin typeface="Askan"/>
              </a:rPr>
              <a:t> </a:t>
            </a:r>
            <a:r>
              <a:rPr lang="en-US" sz="1200" dirty="0" err="1">
                <a:latin typeface="Askan"/>
              </a:rPr>
              <a:t>Vorhersagen</a:t>
            </a:r>
            <a:r>
              <a:rPr lang="en-US" sz="1200" dirty="0">
                <a:latin typeface="Askan"/>
              </a:rPr>
              <a:t> </a:t>
            </a:r>
            <a:r>
              <a:rPr lang="en-US" sz="1200" dirty="0" err="1">
                <a:latin typeface="Askan"/>
              </a:rPr>
              <a:t>möglich</a:t>
            </a:r>
            <a:r>
              <a:rPr lang="en-US" sz="1200" dirty="0">
                <a:latin typeface="Askan"/>
              </a:rPr>
              <a:t> *</a:t>
            </a:r>
          </a:p>
          <a:p>
            <a:pPr marL="914400">
              <a:lnSpc>
                <a:spcPct val="100000"/>
              </a:lnSpc>
              <a:spcBef>
                <a:spcPts val="600"/>
              </a:spcBef>
              <a:buClr>
                <a:srgbClr val="66D082"/>
              </a:buClr>
              <a:buSzPct val="110000"/>
              <a:buFontTx/>
              <a:buChar char="◙"/>
            </a:pPr>
            <a:endParaRPr lang="en-US" sz="1200" dirty="0">
              <a:latin typeface="Askan"/>
            </a:endParaRPr>
          </a:p>
          <a:p>
            <a:pPr marL="914400" indent="0">
              <a:lnSpc>
                <a:spcPct val="100000"/>
              </a:lnSpc>
              <a:spcBef>
                <a:spcPts val="600"/>
              </a:spcBef>
              <a:buClr>
                <a:srgbClr val="66D082"/>
              </a:buClr>
              <a:buSzPct val="110000"/>
              <a:buNone/>
            </a:pPr>
            <a:r>
              <a:rPr lang="en-US" sz="1600" b="1" dirty="0" err="1">
                <a:latin typeface="Askan"/>
              </a:rPr>
              <a:t>Herausforderung</a:t>
            </a:r>
            <a:r>
              <a:rPr lang="en-US" sz="1600" b="1" dirty="0">
                <a:latin typeface="Askan"/>
              </a:rPr>
              <a:t> in der Forschung</a:t>
            </a:r>
          </a:p>
          <a:p>
            <a:pPr marL="914400">
              <a:lnSpc>
                <a:spcPct val="100000"/>
              </a:lnSpc>
              <a:spcBef>
                <a:spcPts val="600"/>
              </a:spcBef>
              <a:buClr>
                <a:srgbClr val="66D082"/>
              </a:buClr>
              <a:buSzPct val="110000"/>
              <a:buFontTx/>
              <a:buChar char="◙"/>
            </a:pPr>
            <a:r>
              <a:rPr lang="en-US" sz="1200" dirty="0" err="1">
                <a:latin typeface="Askan"/>
              </a:rPr>
              <a:t>Numersiche</a:t>
            </a:r>
            <a:r>
              <a:rPr lang="en-US" sz="1200" dirty="0">
                <a:latin typeface="Askan"/>
              </a:rPr>
              <a:t> </a:t>
            </a:r>
            <a:r>
              <a:rPr lang="en-US" sz="1200" dirty="0" err="1">
                <a:latin typeface="Askan"/>
              </a:rPr>
              <a:t>Aktien-Daten</a:t>
            </a:r>
            <a:r>
              <a:rPr lang="en-US" sz="1200" dirty="0">
                <a:latin typeface="Askan"/>
              </a:rPr>
              <a:t> </a:t>
            </a:r>
            <a:r>
              <a:rPr lang="en-US" sz="1200" dirty="0" err="1">
                <a:latin typeface="Askan"/>
              </a:rPr>
              <a:t>verbessern</a:t>
            </a:r>
            <a:r>
              <a:rPr lang="en-US" sz="1200" dirty="0">
                <a:latin typeface="Askan"/>
              </a:rPr>
              <a:t> die </a:t>
            </a:r>
            <a:r>
              <a:rPr lang="en-US" sz="1200" dirty="0" err="1">
                <a:latin typeface="Askan"/>
              </a:rPr>
              <a:t>Leistung</a:t>
            </a:r>
            <a:r>
              <a:rPr lang="en-US" sz="1200" dirty="0">
                <a:latin typeface="Askan"/>
              </a:rPr>
              <a:t> von Deep Learning </a:t>
            </a:r>
            <a:r>
              <a:rPr lang="en-US" sz="1200" dirty="0" err="1">
                <a:latin typeface="Askan"/>
              </a:rPr>
              <a:t>Modellen</a:t>
            </a:r>
            <a:r>
              <a:rPr lang="en-US" sz="1200" dirty="0">
                <a:latin typeface="Askan"/>
              </a:rPr>
              <a:t> </a:t>
            </a:r>
            <a:r>
              <a:rPr lang="en-US" sz="1200" dirty="0" err="1">
                <a:latin typeface="Askan"/>
              </a:rPr>
              <a:t>nur</a:t>
            </a:r>
            <a:r>
              <a:rPr lang="en-US" sz="1200" dirty="0">
                <a:latin typeface="Askan"/>
              </a:rPr>
              <a:t> bis </a:t>
            </a:r>
            <a:r>
              <a:rPr lang="en-US" sz="1200" dirty="0" err="1">
                <a:latin typeface="Askan"/>
              </a:rPr>
              <a:t>zu</a:t>
            </a:r>
            <a:r>
              <a:rPr lang="en-US" sz="1200" dirty="0">
                <a:latin typeface="Askan"/>
              </a:rPr>
              <a:t> </a:t>
            </a:r>
            <a:r>
              <a:rPr lang="en-US" sz="1200" dirty="0" err="1">
                <a:latin typeface="Askan"/>
              </a:rPr>
              <a:t>einem</a:t>
            </a:r>
            <a:r>
              <a:rPr lang="en-US" sz="1200" dirty="0">
                <a:latin typeface="Askan"/>
              </a:rPr>
              <a:t> </a:t>
            </a:r>
            <a:r>
              <a:rPr lang="en-US" sz="1200" dirty="0" err="1">
                <a:latin typeface="Askan"/>
              </a:rPr>
              <a:t>gewissen</a:t>
            </a:r>
            <a:r>
              <a:rPr lang="en-US" sz="1200" dirty="0">
                <a:latin typeface="Askan"/>
              </a:rPr>
              <a:t> Grad</a:t>
            </a:r>
          </a:p>
          <a:p>
            <a:pPr marL="914400">
              <a:lnSpc>
                <a:spcPct val="100000"/>
              </a:lnSpc>
              <a:spcBef>
                <a:spcPts val="600"/>
              </a:spcBef>
              <a:buClr>
                <a:srgbClr val="66D082"/>
              </a:buClr>
              <a:buSzPct val="110000"/>
              <a:buFontTx/>
              <a:buChar char="◙"/>
            </a:pPr>
            <a:endParaRPr lang="en-US" sz="1200" dirty="0">
              <a:latin typeface="Askan"/>
            </a:endParaRPr>
          </a:p>
          <a:p>
            <a:pPr marL="914400" indent="0">
              <a:lnSpc>
                <a:spcPct val="100000"/>
              </a:lnSpc>
              <a:spcBef>
                <a:spcPts val="600"/>
              </a:spcBef>
              <a:buClr>
                <a:srgbClr val="66D082"/>
              </a:buClr>
              <a:buSzPct val="110000"/>
              <a:buNone/>
            </a:pPr>
            <a:r>
              <a:rPr lang="en-US" sz="1600" b="1" dirty="0" err="1">
                <a:latin typeface="Askan"/>
              </a:rPr>
              <a:t>Fokus</a:t>
            </a:r>
            <a:r>
              <a:rPr lang="en-US" sz="1600" b="1" dirty="0">
                <a:latin typeface="Askan"/>
              </a:rPr>
              <a:t> der Arbeit</a:t>
            </a:r>
          </a:p>
          <a:p>
            <a:pPr marL="914400">
              <a:lnSpc>
                <a:spcPct val="100000"/>
              </a:lnSpc>
              <a:spcBef>
                <a:spcPts val="600"/>
              </a:spcBef>
              <a:buClr>
                <a:srgbClr val="66D082"/>
              </a:buClr>
              <a:buSzPct val="110000"/>
              <a:buFontTx/>
              <a:buChar char="◙"/>
            </a:pPr>
            <a:r>
              <a:rPr lang="de-DE" sz="1200" dirty="0">
                <a:latin typeface="Askan"/>
              </a:rPr>
              <a:t>Verbesserung der Prognosegenauigkeit für Aktienkurse durch die Integration multimodaler Datenquellen</a:t>
            </a:r>
          </a:p>
          <a:p>
            <a:pPr marL="914400">
              <a:lnSpc>
                <a:spcPct val="100000"/>
              </a:lnSpc>
              <a:spcBef>
                <a:spcPts val="600"/>
              </a:spcBef>
              <a:buClr>
                <a:srgbClr val="66D082"/>
              </a:buClr>
              <a:buSzPct val="110000"/>
              <a:buFontTx/>
              <a:buChar char="◙"/>
            </a:pPr>
            <a:r>
              <a:rPr lang="de-DE" sz="1200" dirty="0">
                <a:latin typeface="Askan"/>
              </a:rPr>
              <a:t>Einsatz vortrainierter Sprachmodelle (z. B. FinancialBERT) zur Analyse und Generierung von Stimmungsdaten</a:t>
            </a:r>
            <a:endParaRPr lang="en-US" sz="1200" dirty="0">
              <a:latin typeface="Askan"/>
            </a:endParaRPr>
          </a:p>
          <a:p>
            <a:pPr marL="914400">
              <a:lnSpc>
                <a:spcPct val="100000"/>
              </a:lnSpc>
              <a:spcBef>
                <a:spcPts val="600"/>
              </a:spcBef>
              <a:buClr>
                <a:srgbClr val="66D082"/>
              </a:buClr>
              <a:buSzPct val="110000"/>
              <a:buFontTx/>
              <a:buChar char="◙"/>
            </a:pPr>
            <a:r>
              <a:rPr lang="de-DE" sz="1200" dirty="0">
                <a:latin typeface="Askan"/>
              </a:rPr>
              <a:t>Nutzung von Deep-Learning-Ansätzen als vielversprechende und weiterentwickelbare Methode für präzisere Aktienprognosen</a:t>
            </a:r>
          </a:p>
          <a:p>
            <a:pPr marL="685800" indent="0">
              <a:lnSpc>
                <a:spcPct val="100000"/>
              </a:lnSpc>
              <a:spcBef>
                <a:spcPts val="600"/>
              </a:spcBef>
              <a:buClr>
                <a:srgbClr val="66D082"/>
              </a:buClr>
              <a:buSzPct val="110000"/>
              <a:buNone/>
            </a:pPr>
            <a:endParaRPr lang="en-US" sz="1200" dirty="0">
              <a:latin typeface="Askan"/>
            </a:endParaRPr>
          </a:p>
          <a:p>
            <a:pPr marL="685800" indent="0">
              <a:lnSpc>
                <a:spcPct val="100000"/>
              </a:lnSpc>
              <a:spcBef>
                <a:spcPts val="600"/>
              </a:spcBef>
              <a:buClr>
                <a:srgbClr val="66D082"/>
              </a:buClr>
              <a:buSzPct val="110000"/>
              <a:buNone/>
            </a:pPr>
            <a:r>
              <a:rPr lang="en-US" sz="1200" b="1" dirty="0">
                <a:latin typeface="Askan"/>
              </a:rPr>
              <a:t>	</a:t>
            </a:r>
            <a:r>
              <a:rPr lang="en-US" sz="1600" b="1" dirty="0" err="1">
                <a:latin typeface="Askan"/>
              </a:rPr>
              <a:t>Technischer</a:t>
            </a:r>
            <a:r>
              <a:rPr lang="en-US" sz="1600" b="1" dirty="0">
                <a:latin typeface="Askan"/>
              </a:rPr>
              <a:t> </a:t>
            </a:r>
            <a:r>
              <a:rPr lang="en-US" sz="1600" b="1" dirty="0" err="1">
                <a:latin typeface="Askan"/>
              </a:rPr>
              <a:t>Fortschritt</a:t>
            </a:r>
            <a:endParaRPr lang="en-US" sz="1600" b="1" dirty="0">
              <a:latin typeface="Askan"/>
            </a:endParaRPr>
          </a:p>
          <a:p>
            <a:pPr marL="914400">
              <a:lnSpc>
                <a:spcPct val="100000"/>
              </a:lnSpc>
              <a:spcBef>
                <a:spcPts val="600"/>
              </a:spcBef>
              <a:buClr>
                <a:srgbClr val="66D082"/>
              </a:buClr>
              <a:buSzPct val="110000"/>
              <a:buFontTx/>
              <a:buChar char="◙"/>
            </a:pPr>
            <a:r>
              <a:rPr lang="en-US" sz="1200" dirty="0" err="1">
                <a:latin typeface="Askan"/>
              </a:rPr>
              <a:t>Aktuelle</a:t>
            </a:r>
            <a:r>
              <a:rPr lang="en-US" sz="1200" dirty="0">
                <a:latin typeface="Askan"/>
              </a:rPr>
              <a:t> </a:t>
            </a:r>
            <a:r>
              <a:rPr lang="en-US" sz="1200" dirty="0" err="1">
                <a:latin typeface="Askan"/>
              </a:rPr>
              <a:t>entwicklung</a:t>
            </a:r>
            <a:r>
              <a:rPr lang="en-US" sz="1200" dirty="0">
                <a:latin typeface="Askan"/>
              </a:rPr>
              <a:t> </a:t>
            </a:r>
            <a:r>
              <a:rPr lang="en-US" sz="1200" dirty="0" err="1">
                <a:latin typeface="Askan"/>
              </a:rPr>
              <a:t>ermöglichen</a:t>
            </a:r>
            <a:r>
              <a:rPr lang="en-US" sz="1200" dirty="0">
                <a:latin typeface="Askan"/>
              </a:rPr>
              <a:t> die </a:t>
            </a:r>
            <a:r>
              <a:rPr lang="en-US" sz="1200" dirty="0" err="1">
                <a:latin typeface="Askan"/>
              </a:rPr>
              <a:t>Einbindung</a:t>
            </a:r>
            <a:r>
              <a:rPr lang="en-US" sz="1200" dirty="0">
                <a:latin typeface="Askan"/>
              </a:rPr>
              <a:t> </a:t>
            </a:r>
            <a:r>
              <a:rPr lang="en-US" sz="1200" dirty="0" err="1">
                <a:latin typeface="Askan"/>
              </a:rPr>
              <a:t>nicht-numerischer</a:t>
            </a:r>
            <a:r>
              <a:rPr lang="en-US" sz="1200" dirty="0">
                <a:latin typeface="Askan"/>
              </a:rPr>
              <a:t> </a:t>
            </a:r>
            <a:r>
              <a:rPr lang="en-US" sz="1200" dirty="0" err="1">
                <a:latin typeface="Askan"/>
              </a:rPr>
              <a:t>Daten</a:t>
            </a:r>
            <a:r>
              <a:rPr lang="en-US" sz="1200" dirty="0">
                <a:latin typeface="Askan"/>
              </a:rPr>
              <a:t> </a:t>
            </a:r>
            <a:r>
              <a:rPr lang="en-US" sz="1200" dirty="0" err="1">
                <a:latin typeface="Askan"/>
              </a:rPr>
              <a:t>wie</a:t>
            </a:r>
            <a:r>
              <a:rPr lang="en-US" sz="1200" dirty="0">
                <a:latin typeface="Askan"/>
              </a:rPr>
              <a:t> Text und </a:t>
            </a:r>
            <a:r>
              <a:rPr lang="en-US" sz="1200" dirty="0" err="1">
                <a:latin typeface="Askan"/>
              </a:rPr>
              <a:t>Stimmungen</a:t>
            </a:r>
            <a:endParaRPr lang="de-DE" sz="1200" dirty="0">
              <a:latin typeface="Askan"/>
            </a:endParaRPr>
          </a:p>
        </p:txBody>
      </p:sp>
      <p:sp>
        <p:nvSpPr>
          <p:cNvPr id="2" name="TextBox 1">
            <a:extLst>
              <a:ext uri="{FF2B5EF4-FFF2-40B4-BE49-F238E27FC236}">
                <a16:creationId xmlns:a16="http://schemas.microsoft.com/office/drawing/2014/main" id="{5B0424F1-C243-CD99-0414-07E11838C892}"/>
              </a:ext>
            </a:extLst>
          </p:cNvPr>
          <p:cNvSpPr txBox="1"/>
          <p:nvPr/>
        </p:nvSpPr>
        <p:spPr>
          <a:xfrm>
            <a:off x="838200" y="6013583"/>
            <a:ext cx="7418438" cy="200055"/>
          </a:xfrm>
          <a:prstGeom prst="rect">
            <a:avLst/>
          </a:prstGeom>
          <a:noFill/>
        </p:spPr>
        <p:txBody>
          <a:bodyPr wrap="square">
            <a:spAutoFit/>
          </a:bodyPr>
          <a:lstStyle/>
          <a:p>
            <a:r>
              <a:rPr lang="de-DE" sz="700" dirty="0">
                <a:latin typeface="Askan"/>
              </a:rPr>
              <a:t>* Die bereitgestellten Informationen dienen ausschließlich allgemeinen Informationszwecken und stellen keine finanzielle, rechtliche oder sonstige professionelle Beratung dar.</a:t>
            </a:r>
          </a:p>
        </p:txBody>
      </p:sp>
    </p:spTree>
    <p:extLst>
      <p:ext uri="{BB962C8B-B14F-4D97-AF65-F5344CB8AC3E}">
        <p14:creationId xmlns:p14="http://schemas.microsoft.com/office/powerpoint/2010/main" val="15966408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766549-B90B-A514-278D-4F5B3767088E}"/>
            </a:ext>
          </a:extLst>
        </p:cNvPr>
        <p:cNvGrpSpPr/>
        <p:nvPr/>
      </p:nvGrpSpPr>
      <p:grpSpPr>
        <a:xfrm>
          <a:off x="0" y="0"/>
          <a:ext cx="0" cy="0"/>
          <a:chOff x="0" y="0"/>
          <a:chExt cx="0" cy="0"/>
        </a:xfrm>
      </p:grpSpPr>
      <p:sp>
        <p:nvSpPr>
          <p:cNvPr id="4" name="Foliennummernplatzhalter 3">
            <a:extLst>
              <a:ext uri="{FF2B5EF4-FFF2-40B4-BE49-F238E27FC236}">
                <a16:creationId xmlns:a16="http://schemas.microsoft.com/office/drawing/2014/main" id="{77B85BDB-D6A5-853C-36F7-1387BAE7488C}"/>
              </a:ext>
            </a:extLst>
          </p:cNvPr>
          <p:cNvSpPr>
            <a:spLocks noGrp="1"/>
          </p:cNvSpPr>
          <p:nvPr>
            <p:ph type="sldNum" sz="quarter" idx="12"/>
          </p:nvPr>
        </p:nvSpPr>
        <p:spPr/>
        <p:txBody>
          <a:bodyPr/>
          <a:lstStyle/>
          <a:p>
            <a:fld id="{B01D1D1E-D4F6-4C1C-B7C7-8D49125CABEB}" type="slidenum">
              <a:rPr lang="de-DE" sz="1000" smtClean="0">
                <a:latin typeface="Askan"/>
              </a:rPr>
              <a:t>4</a:t>
            </a:fld>
            <a:endParaRPr lang="de-DE" sz="1000" dirty="0">
              <a:latin typeface="Askan"/>
            </a:endParaRPr>
          </a:p>
        </p:txBody>
      </p:sp>
      <p:sp>
        <p:nvSpPr>
          <p:cNvPr id="5" name="Fußzeilenplatzhalter 4">
            <a:extLst>
              <a:ext uri="{FF2B5EF4-FFF2-40B4-BE49-F238E27FC236}">
                <a16:creationId xmlns:a16="http://schemas.microsoft.com/office/drawing/2014/main" id="{3E669B56-83B9-8426-10EF-5056FC74D6F0}"/>
              </a:ext>
            </a:extLst>
          </p:cNvPr>
          <p:cNvSpPr>
            <a:spLocks noGrp="1"/>
          </p:cNvSpPr>
          <p:nvPr>
            <p:ph type="ftr" sz="quarter" idx="11"/>
          </p:nvPr>
        </p:nvSpPr>
        <p:spPr/>
        <p:txBody>
          <a:bodyPr/>
          <a:lstStyle/>
          <a:p>
            <a:r>
              <a:rPr lang="de-DE" sz="1000" dirty="0">
                <a:latin typeface="Askan"/>
              </a:rPr>
              <a:t>FOM; DLS; Big-Data-Analyseprojekt; P. Hornig; A. Dutovic;</a:t>
            </a:r>
          </a:p>
        </p:txBody>
      </p:sp>
      <p:sp>
        <p:nvSpPr>
          <p:cNvPr id="6" name="Titel 1">
            <a:extLst>
              <a:ext uri="{FF2B5EF4-FFF2-40B4-BE49-F238E27FC236}">
                <a16:creationId xmlns:a16="http://schemas.microsoft.com/office/drawing/2014/main" id="{1B6EB6AA-A186-8F38-EC20-F5B430B1EAF5}"/>
              </a:ext>
            </a:extLst>
          </p:cNvPr>
          <p:cNvSpPr txBox="1">
            <a:spLocks/>
          </p:cNvSpPr>
          <p:nvPr/>
        </p:nvSpPr>
        <p:spPr>
          <a:xfrm>
            <a:off x="838200" y="-734568"/>
            <a:ext cx="9144000" cy="23876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b="1" dirty="0">
                <a:solidFill>
                  <a:srgbClr val="382B43"/>
                </a:solidFill>
                <a:latin typeface="Askan"/>
              </a:rPr>
              <a:t>Zielsetzung</a:t>
            </a:r>
          </a:p>
        </p:txBody>
      </p:sp>
      <p:sp>
        <p:nvSpPr>
          <p:cNvPr id="7" name="Rechteck: eine Ecke abgeschnitten 190">
            <a:extLst>
              <a:ext uri="{FF2B5EF4-FFF2-40B4-BE49-F238E27FC236}">
                <a16:creationId xmlns:a16="http://schemas.microsoft.com/office/drawing/2014/main" id="{33F3ECC6-DF42-8DF3-1830-018066463916}"/>
              </a:ext>
            </a:extLst>
          </p:cNvPr>
          <p:cNvSpPr/>
          <p:nvPr/>
        </p:nvSpPr>
        <p:spPr>
          <a:xfrm rot="16200000">
            <a:off x="8401051" y="3219449"/>
            <a:ext cx="7010400" cy="571500"/>
          </a:xfrm>
          <a:custGeom>
            <a:avLst/>
            <a:gdLst>
              <a:gd name="connsiteX0" fmla="*/ 0 w 1428782"/>
              <a:gd name="connsiteY0" fmla="*/ 0 h 101694"/>
              <a:gd name="connsiteX1" fmla="*/ 1377935 w 1428782"/>
              <a:gd name="connsiteY1" fmla="*/ 0 h 101694"/>
              <a:gd name="connsiteX2" fmla="*/ 1428782 w 1428782"/>
              <a:gd name="connsiteY2" fmla="*/ 50847 h 101694"/>
              <a:gd name="connsiteX3" fmla="*/ 1428782 w 1428782"/>
              <a:gd name="connsiteY3" fmla="*/ 101694 h 101694"/>
              <a:gd name="connsiteX4" fmla="*/ 0 w 1428782"/>
              <a:gd name="connsiteY4" fmla="*/ 101694 h 101694"/>
              <a:gd name="connsiteX5" fmla="*/ 0 w 1428782"/>
              <a:gd name="connsiteY5" fmla="*/ 0 h 101694"/>
              <a:gd name="connsiteX0" fmla="*/ 0 w 1444259"/>
              <a:gd name="connsiteY0" fmla="*/ 0 h 135481"/>
              <a:gd name="connsiteX1" fmla="*/ 1393412 w 1444259"/>
              <a:gd name="connsiteY1" fmla="*/ 33787 h 135481"/>
              <a:gd name="connsiteX2" fmla="*/ 1444259 w 1444259"/>
              <a:gd name="connsiteY2" fmla="*/ 84634 h 135481"/>
              <a:gd name="connsiteX3" fmla="*/ 1444259 w 1444259"/>
              <a:gd name="connsiteY3" fmla="*/ 135481 h 135481"/>
              <a:gd name="connsiteX4" fmla="*/ 15477 w 1444259"/>
              <a:gd name="connsiteY4" fmla="*/ 135481 h 135481"/>
              <a:gd name="connsiteX5" fmla="*/ 0 w 1444259"/>
              <a:gd name="connsiteY5" fmla="*/ 0 h 135481"/>
              <a:gd name="connsiteX0" fmla="*/ 0 w 1444259"/>
              <a:gd name="connsiteY0" fmla="*/ 0 h 135481"/>
              <a:gd name="connsiteX1" fmla="*/ 1287954 w 1444259"/>
              <a:gd name="connsiteY1" fmla="*/ 29581 h 135481"/>
              <a:gd name="connsiteX2" fmla="*/ 1444259 w 1444259"/>
              <a:gd name="connsiteY2" fmla="*/ 84634 h 135481"/>
              <a:gd name="connsiteX3" fmla="*/ 1444259 w 1444259"/>
              <a:gd name="connsiteY3" fmla="*/ 135481 h 135481"/>
              <a:gd name="connsiteX4" fmla="*/ 15477 w 1444259"/>
              <a:gd name="connsiteY4" fmla="*/ 135481 h 135481"/>
              <a:gd name="connsiteX5" fmla="*/ 0 w 1444259"/>
              <a:gd name="connsiteY5" fmla="*/ 0 h 135481"/>
              <a:gd name="connsiteX0" fmla="*/ 0 w 1444259"/>
              <a:gd name="connsiteY0" fmla="*/ 0 h 135481"/>
              <a:gd name="connsiteX1" fmla="*/ 1287954 w 1444259"/>
              <a:gd name="connsiteY1" fmla="*/ 29581 h 135481"/>
              <a:gd name="connsiteX2" fmla="*/ 1442722 w 1444259"/>
              <a:gd name="connsiteY2" fmla="*/ 65646 h 135481"/>
              <a:gd name="connsiteX3" fmla="*/ 1444259 w 1444259"/>
              <a:gd name="connsiteY3" fmla="*/ 135481 h 135481"/>
              <a:gd name="connsiteX4" fmla="*/ 15477 w 1444259"/>
              <a:gd name="connsiteY4" fmla="*/ 135481 h 135481"/>
              <a:gd name="connsiteX5" fmla="*/ 0 w 1444259"/>
              <a:gd name="connsiteY5" fmla="*/ 0 h 135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4259" h="135481">
                <a:moveTo>
                  <a:pt x="0" y="0"/>
                </a:moveTo>
                <a:lnTo>
                  <a:pt x="1287954" y="29581"/>
                </a:lnTo>
                <a:lnTo>
                  <a:pt x="1442722" y="65646"/>
                </a:lnTo>
                <a:cubicBezTo>
                  <a:pt x="1443234" y="88924"/>
                  <a:pt x="1443747" y="112203"/>
                  <a:pt x="1444259" y="135481"/>
                </a:cubicBezTo>
                <a:lnTo>
                  <a:pt x="15477" y="135481"/>
                </a:lnTo>
                <a:lnTo>
                  <a:pt x="0" y="0"/>
                </a:lnTo>
                <a:close/>
              </a:path>
            </a:pathLst>
          </a:custGeom>
          <a:solidFill>
            <a:srgbClr val="A8E4B8">
              <a:alpha val="6784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pic>
        <p:nvPicPr>
          <p:cNvPr id="26" name="Grafik 25" descr="Ein Bild, das Kreis, Symmetrie, Kunst, Screenshot enthält.&#10;&#10;Automatisch generierte Beschreibung">
            <a:extLst>
              <a:ext uri="{FF2B5EF4-FFF2-40B4-BE49-F238E27FC236}">
                <a16:creationId xmlns:a16="http://schemas.microsoft.com/office/drawing/2014/main" id="{5B642F4E-46F0-3231-DC2B-486B37290128}"/>
              </a:ext>
            </a:extLst>
          </p:cNvPr>
          <p:cNvPicPr>
            <a:picLocks noChangeAspect="1"/>
          </p:cNvPicPr>
          <p:nvPr/>
        </p:nvPicPr>
        <p:blipFill>
          <a:blip r:embed="rId3">
            <a:alphaModFix/>
            <a:extLst>
              <a:ext uri="{BEBA8EAE-BF5A-486C-A8C5-ECC9F3942E4B}">
                <a14:imgProps xmlns:a14="http://schemas.microsoft.com/office/drawing/2010/main">
                  <a14:imgLayer r:embed="rId4">
                    <a14:imgEffect>
                      <a14:artisticCutout/>
                    </a14:imgEffect>
                  </a14:imgLayer>
                </a14:imgProps>
              </a:ext>
              <a:ext uri="{28A0092B-C50C-407E-A947-70E740481C1C}">
                <a14:useLocalDpi xmlns:a14="http://schemas.microsoft.com/office/drawing/2010/main" val="0"/>
              </a:ext>
            </a:extLst>
          </a:blip>
          <a:srcRect l="23339"/>
          <a:stretch/>
        </p:blipFill>
        <p:spPr>
          <a:xfrm>
            <a:off x="9692083" y="-694695"/>
            <a:ext cx="6782071" cy="8846822"/>
          </a:xfrm>
          <a:custGeom>
            <a:avLst/>
            <a:gdLst>
              <a:gd name="connsiteX0" fmla="*/ 800871 w 6392526"/>
              <a:gd name="connsiteY0" fmla="*/ 0 h 6858000"/>
              <a:gd name="connsiteX1" fmla="*/ 6392526 w 6392526"/>
              <a:gd name="connsiteY1" fmla="*/ 0 h 6858000"/>
              <a:gd name="connsiteX2" fmla="*/ 6392526 w 6392526"/>
              <a:gd name="connsiteY2" fmla="*/ 6858000 h 6858000"/>
              <a:gd name="connsiteX3" fmla="*/ 0 w 639252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392526" h="6858000">
                <a:moveTo>
                  <a:pt x="800871" y="0"/>
                </a:moveTo>
                <a:lnTo>
                  <a:pt x="6392526" y="0"/>
                </a:lnTo>
                <a:lnTo>
                  <a:pt x="6392526" y="6858000"/>
                </a:lnTo>
                <a:lnTo>
                  <a:pt x="0" y="6858000"/>
                </a:lnTo>
                <a:close/>
              </a:path>
            </a:pathLst>
          </a:custGeom>
        </p:spPr>
      </p:pic>
      <p:sp>
        <p:nvSpPr>
          <p:cNvPr id="48" name="Rechteck: eine Ecke abgeschnitten 190">
            <a:extLst>
              <a:ext uri="{FF2B5EF4-FFF2-40B4-BE49-F238E27FC236}">
                <a16:creationId xmlns:a16="http://schemas.microsoft.com/office/drawing/2014/main" id="{632A80AC-42EB-2EDF-BCE2-362A57A75DE0}"/>
              </a:ext>
            </a:extLst>
          </p:cNvPr>
          <p:cNvSpPr/>
          <p:nvPr/>
        </p:nvSpPr>
        <p:spPr>
          <a:xfrm rot="16200000">
            <a:off x="8553451" y="3219448"/>
            <a:ext cx="7010400" cy="571500"/>
          </a:xfrm>
          <a:custGeom>
            <a:avLst/>
            <a:gdLst>
              <a:gd name="connsiteX0" fmla="*/ 0 w 1428782"/>
              <a:gd name="connsiteY0" fmla="*/ 0 h 101694"/>
              <a:gd name="connsiteX1" fmla="*/ 1377935 w 1428782"/>
              <a:gd name="connsiteY1" fmla="*/ 0 h 101694"/>
              <a:gd name="connsiteX2" fmla="*/ 1428782 w 1428782"/>
              <a:gd name="connsiteY2" fmla="*/ 50847 h 101694"/>
              <a:gd name="connsiteX3" fmla="*/ 1428782 w 1428782"/>
              <a:gd name="connsiteY3" fmla="*/ 101694 h 101694"/>
              <a:gd name="connsiteX4" fmla="*/ 0 w 1428782"/>
              <a:gd name="connsiteY4" fmla="*/ 101694 h 101694"/>
              <a:gd name="connsiteX5" fmla="*/ 0 w 1428782"/>
              <a:gd name="connsiteY5" fmla="*/ 0 h 101694"/>
              <a:gd name="connsiteX0" fmla="*/ 0 w 1444259"/>
              <a:gd name="connsiteY0" fmla="*/ 0 h 135481"/>
              <a:gd name="connsiteX1" fmla="*/ 1393412 w 1444259"/>
              <a:gd name="connsiteY1" fmla="*/ 33787 h 135481"/>
              <a:gd name="connsiteX2" fmla="*/ 1444259 w 1444259"/>
              <a:gd name="connsiteY2" fmla="*/ 84634 h 135481"/>
              <a:gd name="connsiteX3" fmla="*/ 1444259 w 1444259"/>
              <a:gd name="connsiteY3" fmla="*/ 135481 h 135481"/>
              <a:gd name="connsiteX4" fmla="*/ 15477 w 1444259"/>
              <a:gd name="connsiteY4" fmla="*/ 135481 h 135481"/>
              <a:gd name="connsiteX5" fmla="*/ 0 w 1444259"/>
              <a:gd name="connsiteY5" fmla="*/ 0 h 135481"/>
              <a:gd name="connsiteX0" fmla="*/ 0 w 1444259"/>
              <a:gd name="connsiteY0" fmla="*/ 0 h 135481"/>
              <a:gd name="connsiteX1" fmla="*/ 1287954 w 1444259"/>
              <a:gd name="connsiteY1" fmla="*/ 29581 h 135481"/>
              <a:gd name="connsiteX2" fmla="*/ 1444259 w 1444259"/>
              <a:gd name="connsiteY2" fmla="*/ 84634 h 135481"/>
              <a:gd name="connsiteX3" fmla="*/ 1444259 w 1444259"/>
              <a:gd name="connsiteY3" fmla="*/ 135481 h 135481"/>
              <a:gd name="connsiteX4" fmla="*/ 15477 w 1444259"/>
              <a:gd name="connsiteY4" fmla="*/ 135481 h 135481"/>
              <a:gd name="connsiteX5" fmla="*/ 0 w 1444259"/>
              <a:gd name="connsiteY5" fmla="*/ 0 h 135481"/>
              <a:gd name="connsiteX0" fmla="*/ 0 w 1444259"/>
              <a:gd name="connsiteY0" fmla="*/ 0 h 135481"/>
              <a:gd name="connsiteX1" fmla="*/ 1287954 w 1444259"/>
              <a:gd name="connsiteY1" fmla="*/ 29581 h 135481"/>
              <a:gd name="connsiteX2" fmla="*/ 1442722 w 1444259"/>
              <a:gd name="connsiteY2" fmla="*/ 65646 h 135481"/>
              <a:gd name="connsiteX3" fmla="*/ 1444259 w 1444259"/>
              <a:gd name="connsiteY3" fmla="*/ 135481 h 135481"/>
              <a:gd name="connsiteX4" fmla="*/ 15477 w 1444259"/>
              <a:gd name="connsiteY4" fmla="*/ 135481 h 135481"/>
              <a:gd name="connsiteX5" fmla="*/ 0 w 1444259"/>
              <a:gd name="connsiteY5" fmla="*/ 0 h 135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4259" h="135481">
                <a:moveTo>
                  <a:pt x="0" y="0"/>
                </a:moveTo>
                <a:lnTo>
                  <a:pt x="1287954" y="29581"/>
                </a:lnTo>
                <a:lnTo>
                  <a:pt x="1442722" y="65646"/>
                </a:lnTo>
                <a:cubicBezTo>
                  <a:pt x="1443234" y="88924"/>
                  <a:pt x="1443747" y="112203"/>
                  <a:pt x="1444259" y="135481"/>
                </a:cubicBezTo>
                <a:lnTo>
                  <a:pt x="15477" y="135481"/>
                </a:lnTo>
                <a:lnTo>
                  <a:pt x="0" y="0"/>
                </a:lnTo>
                <a:close/>
              </a:path>
            </a:pathLst>
          </a:custGeom>
          <a:solidFill>
            <a:srgbClr val="A8E4B8">
              <a:alpha val="6784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50" name="Inhaltsplatzhalter 49">
            <a:extLst>
              <a:ext uri="{FF2B5EF4-FFF2-40B4-BE49-F238E27FC236}">
                <a16:creationId xmlns:a16="http://schemas.microsoft.com/office/drawing/2014/main" id="{DFE67081-E752-14CE-A36B-B03D8728DDD7}"/>
              </a:ext>
            </a:extLst>
          </p:cNvPr>
          <p:cNvSpPr>
            <a:spLocks noGrp="1"/>
          </p:cNvSpPr>
          <p:nvPr>
            <p:ph idx="1"/>
          </p:nvPr>
        </p:nvSpPr>
        <p:spPr>
          <a:xfrm>
            <a:off x="-76200" y="644362"/>
            <a:ext cx="12344400" cy="5711987"/>
          </a:xfrm>
        </p:spPr>
        <p:txBody>
          <a:bodyPr vert="horz" lIns="91440" tIns="45720" rIns="91440" bIns="45720" rtlCol="0">
            <a:noAutofit/>
          </a:bodyPr>
          <a:lstStyle/>
          <a:p>
            <a:pPr marL="914400">
              <a:lnSpc>
                <a:spcPct val="100000"/>
              </a:lnSpc>
              <a:spcBef>
                <a:spcPts val="600"/>
              </a:spcBef>
              <a:buClr>
                <a:srgbClr val="66D082"/>
              </a:buClr>
              <a:buSzPct val="110000"/>
              <a:buFontTx/>
              <a:buChar char="◙"/>
            </a:pPr>
            <a:endParaRPr lang="en-US" sz="1200" dirty="0">
              <a:latin typeface="Askan"/>
            </a:endParaRPr>
          </a:p>
          <a:p>
            <a:pPr marL="914400">
              <a:lnSpc>
                <a:spcPct val="100000"/>
              </a:lnSpc>
              <a:spcBef>
                <a:spcPts val="600"/>
              </a:spcBef>
              <a:buClr>
                <a:srgbClr val="66D082"/>
              </a:buClr>
              <a:buSzPct val="110000"/>
              <a:buFontTx/>
              <a:buChar char="◙"/>
            </a:pPr>
            <a:endParaRPr lang="en-US" sz="1200" dirty="0">
              <a:latin typeface="Askan"/>
            </a:endParaRPr>
          </a:p>
          <a:p>
            <a:pPr marL="914400">
              <a:lnSpc>
                <a:spcPct val="150000"/>
              </a:lnSpc>
              <a:spcBef>
                <a:spcPts val="600"/>
              </a:spcBef>
              <a:buClr>
                <a:srgbClr val="66D082"/>
              </a:buClr>
              <a:buSzPct val="110000"/>
              <a:buFontTx/>
              <a:buChar char="◙"/>
            </a:pPr>
            <a:r>
              <a:rPr lang="en-US" sz="1400" dirty="0" err="1">
                <a:latin typeface="Askan"/>
              </a:rPr>
              <a:t>Entwicklung</a:t>
            </a:r>
            <a:r>
              <a:rPr lang="en-US" sz="1400" dirty="0">
                <a:latin typeface="Askan"/>
              </a:rPr>
              <a:t> </a:t>
            </a:r>
            <a:r>
              <a:rPr lang="en-US" sz="1400" dirty="0" err="1">
                <a:latin typeface="Askan"/>
              </a:rPr>
              <a:t>eines</a:t>
            </a:r>
            <a:r>
              <a:rPr lang="en-US" sz="1400" dirty="0">
                <a:latin typeface="Askan"/>
              </a:rPr>
              <a:t> </a:t>
            </a:r>
            <a:r>
              <a:rPr lang="en-US" sz="1400" b="1" dirty="0" err="1">
                <a:latin typeface="Askan"/>
              </a:rPr>
              <a:t>Basismodells</a:t>
            </a:r>
            <a:r>
              <a:rPr lang="en-US" sz="1400" dirty="0">
                <a:latin typeface="Askan"/>
              </a:rPr>
              <a:t> </a:t>
            </a:r>
            <a:r>
              <a:rPr lang="en-US" sz="1400" dirty="0" err="1">
                <a:latin typeface="Askan"/>
              </a:rPr>
              <a:t>unter</a:t>
            </a:r>
            <a:r>
              <a:rPr lang="en-US" sz="1400" dirty="0">
                <a:latin typeface="Askan"/>
              </a:rPr>
              <a:t> </a:t>
            </a:r>
            <a:r>
              <a:rPr lang="en-US" sz="1400" dirty="0" err="1">
                <a:latin typeface="Askan"/>
              </a:rPr>
              <a:t>Verwendung</a:t>
            </a:r>
            <a:r>
              <a:rPr lang="en-US" sz="1400" dirty="0">
                <a:latin typeface="Askan"/>
              </a:rPr>
              <a:t> von </a:t>
            </a:r>
            <a:r>
              <a:rPr lang="en-US" sz="1400" dirty="0" err="1">
                <a:latin typeface="Askan"/>
              </a:rPr>
              <a:t>Kursdaten</a:t>
            </a:r>
            <a:r>
              <a:rPr lang="en-US" sz="1400" dirty="0">
                <a:latin typeface="Askan"/>
              </a:rPr>
              <a:t> </a:t>
            </a:r>
            <a:r>
              <a:rPr lang="en-US" sz="1400" dirty="0" err="1">
                <a:latin typeface="Askan"/>
              </a:rPr>
              <a:t>zur</a:t>
            </a:r>
            <a:r>
              <a:rPr lang="en-US" sz="1400" dirty="0">
                <a:latin typeface="Askan"/>
              </a:rPr>
              <a:t> Prognose von </a:t>
            </a:r>
            <a:r>
              <a:rPr lang="en-US" sz="1400" dirty="0" err="1">
                <a:latin typeface="Askan"/>
              </a:rPr>
              <a:t>Aktienkursen</a:t>
            </a:r>
            <a:endParaRPr lang="en-US" sz="1400" dirty="0">
              <a:latin typeface="Askan"/>
            </a:endParaRPr>
          </a:p>
          <a:p>
            <a:pPr marL="914400">
              <a:lnSpc>
                <a:spcPct val="150000"/>
              </a:lnSpc>
              <a:spcBef>
                <a:spcPts val="600"/>
              </a:spcBef>
              <a:buClr>
                <a:srgbClr val="66D082"/>
              </a:buClr>
              <a:buSzPct val="110000"/>
              <a:buFontTx/>
              <a:buChar char="◙"/>
            </a:pPr>
            <a:r>
              <a:rPr lang="en-US" sz="1400" dirty="0" err="1">
                <a:latin typeface="Askan"/>
              </a:rPr>
              <a:t>Erstellung</a:t>
            </a:r>
            <a:r>
              <a:rPr lang="en-US" sz="1400" dirty="0">
                <a:latin typeface="Askan"/>
              </a:rPr>
              <a:t> </a:t>
            </a:r>
            <a:r>
              <a:rPr lang="en-US" sz="1400" dirty="0" err="1">
                <a:latin typeface="Askan"/>
              </a:rPr>
              <a:t>eines</a:t>
            </a:r>
            <a:r>
              <a:rPr lang="en-US" sz="1400" dirty="0">
                <a:latin typeface="Askan"/>
              </a:rPr>
              <a:t> </a:t>
            </a:r>
            <a:r>
              <a:rPr lang="en-US" sz="1400" b="1" dirty="0" err="1">
                <a:latin typeface="Askan"/>
              </a:rPr>
              <a:t>Forschungsmodelle</a:t>
            </a:r>
            <a:r>
              <a:rPr lang="en-US" sz="1400" dirty="0">
                <a:latin typeface="Askan"/>
              </a:rPr>
              <a:t> </a:t>
            </a:r>
            <a:r>
              <a:rPr lang="en-US" sz="1400" dirty="0" err="1">
                <a:latin typeface="Askan"/>
              </a:rPr>
              <a:t>durch</a:t>
            </a:r>
            <a:r>
              <a:rPr lang="en-US" sz="1400" dirty="0">
                <a:latin typeface="Askan"/>
              </a:rPr>
              <a:t> Integration </a:t>
            </a:r>
            <a:r>
              <a:rPr lang="en-US" sz="1400" b="1" dirty="0" err="1">
                <a:latin typeface="Askan"/>
              </a:rPr>
              <a:t>multimodaler</a:t>
            </a:r>
            <a:r>
              <a:rPr lang="en-US" sz="1400" b="1" dirty="0">
                <a:latin typeface="Askan"/>
              </a:rPr>
              <a:t> </a:t>
            </a:r>
            <a:r>
              <a:rPr lang="en-US" sz="1400" b="1" dirty="0" err="1">
                <a:latin typeface="Askan"/>
              </a:rPr>
              <a:t>Datenquellen</a:t>
            </a:r>
            <a:r>
              <a:rPr lang="en-US" sz="1400" b="1" dirty="0">
                <a:latin typeface="Askan"/>
              </a:rPr>
              <a:t> </a:t>
            </a:r>
            <a:r>
              <a:rPr lang="en-US" sz="1400" dirty="0">
                <a:latin typeface="Askan"/>
              </a:rPr>
              <a:t>(Sentiment – und </a:t>
            </a:r>
            <a:r>
              <a:rPr lang="en-US" sz="1400" dirty="0" err="1">
                <a:latin typeface="Askan"/>
              </a:rPr>
              <a:t>Kursdaten</a:t>
            </a:r>
            <a:r>
              <a:rPr lang="en-US" sz="1400" dirty="0">
                <a:latin typeface="Askan"/>
              </a:rPr>
              <a:t>)</a:t>
            </a:r>
          </a:p>
          <a:p>
            <a:pPr marL="914400">
              <a:lnSpc>
                <a:spcPct val="150000"/>
              </a:lnSpc>
              <a:spcBef>
                <a:spcPts val="600"/>
              </a:spcBef>
              <a:buClr>
                <a:srgbClr val="66D082"/>
              </a:buClr>
              <a:buSzPct val="110000"/>
              <a:buFontTx/>
              <a:buChar char="◙"/>
            </a:pPr>
            <a:r>
              <a:rPr lang="en-US" sz="1400" b="1" dirty="0" err="1">
                <a:latin typeface="Askan"/>
              </a:rPr>
              <a:t>Experimentelle</a:t>
            </a:r>
            <a:r>
              <a:rPr lang="en-US" sz="1400" b="1" dirty="0">
                <a:latin typeface="Askan"/>
              </a:rPr>
              <a:t> </a:t>
            </a:r>
            <a:r>
              <a:rPr lang="en-US" sz="1400" b="1" dirty="0" err="1">
                <a:latin typeface="Askan"/>
              </a:rPr>
              <a:t>Evaluierung</a:t>
            </a:r>
            <a:r>
              <a:rPr lang="en-US" sz="1400" b="1" dirty="0">
                <a:latin typeface="Askan"/>
              </a:rPr>
              <a:t> </a:t>
            </a:r>
            <a:r>
              <a:rPr lang="en-US" sz="1400" dirty="0">
                <a:latin typeface="Askan"/>
              </a:rPr>
              <a:t>des </a:t>
            </a:r>
            <a:r>
              <a:rPr lang="en-US" sz="1400" dirty="0" err="1">
                <a:latin typeface="Askan"/>
              </a:rPr>
              <a:t>Mehrwerts</a:t>
            </a:r>
            <a:r>
              <a:rPr lang="en-US" sz="1400" dirty="0">
                <a:latin typeface="Askan"/>
              </a:rPr>
              <a:t> </a:t>
            </a:r>
            <a:r>
              <a:rPr lang="en-US" sz="1400" dirty="0" err="1">
                <a:latin typeface="Askan"/>
              </a:rPr>
              <a:t>durch</a:t>
            </a:r>
            <a:r>
              <a:rPr lang="en-US" sz="1400" dirty="0">
                <a:latin typeface="Askan"/>
              </a:rPr>
              <a:t> den </a:t>
            </a:r>
            <a:r>
              <a:rPr lang="en-US" sz="1400" dirty="0" err="1">
                <a:latin typeface="Askan"/>
              </a:rPr>
              <a:t>Vergleich</a:t>
            </a:r>
            <a:r>
              <a:rPr lang="en-US" sz="1400" dirty="0">
                <a:latin typeface="Askan"/>
              </a:rPr>
              <a:t> von Basis- und </a:t>
            </a:r>
            <a:r>
              <a:rPr lang="en-US" sz="1400" dirty="0" err="1">
                <a:latin typeface="Askan"/>
              </a:rPr>
              <a:t>Forschungsmodell</a:t>
            </a:r>
            <a:endParaRPr lang="en-US" sz="1400" dirty="0">
              <a:latin typeface="Askan"/>
            </a:endParaRPr>
          </a:p>
          <a:p>
            <a:pPr marL="914400">
              <a:lnSpc>
                <a:spcPct val="150000"/>
              </a:lnSpc>
              <a:spcBef>
                <a:spcPts val="600"/>
              </a:spcBef>
              <a:buClr>
                <a:srgbClr val="66D082"/>
              </a:buClr>
              <a:buSzPct val="110000"/>
              <a:buFontTx/>
              <a:buChar char="◙"/>
            </a:pPr>
            <a:r>
              <a:rPr lang="en-US" sz="1400" dirty="0" err="1">
                <a:latin typeface="Askan"/>
              </a:rPr>
              <a:t>Durchführung</a:t>
            </a:r>
            <a:r>
              <a:rPr lang="en-US" sz="1400" dirty="0">
                <a:latin typeface="Askan"/>
              </a:rPr>
              <a:t> </a:t>
            </a:r>
            <a:r>
              <a:rPr lang="en-US" sz="1400" dirty="0" err="1">
                <a:latin typeface="Askan"/>
              </a:rPr>
              <a:t>eines</a:t>
            </a:r>
            <a:r>
              <a:rPr lang="en-US" sz="1400" dirty="0">
                <a:latin typeface="Askan"/>
              </a:rPr>
              <a:t> Experiments </a:t>
            </a:r>
            <a:r>
              <a:rPr lang="en-US" sz="1400" dirty="0" err="1">
                <a:latin typeface="Askan"/>
              </a:rPr>
              <a:t>zur</a:t>
            </a:r>
            <a:r>
              <a:rPr lang="en-US" sz="1400" dirty="0">
                <a:latin typeface="Askan"/>
              </a:rPr>
              <a:t> </a:t>
            </a:r>
            <a:r>
              <a:rPr lang="en-US" sz="1400" b="1" dirty="0" err="1">
                <a:latin typeface="Askan"/>
              </a:rPr>
              <a:t>Modellvalidierung</a:t>
            </a:r>
            <a:r>
              <a:rPr lang="en-US" sz="1400" dirty="0">
                <a:latin typeface="Askan"/>
              </a:rPr>
              <a:t> </a:t>
            </a:r>
            <a:r>
              <a:rPr lang="en-US" sz="1400" dirty="0" err="1">
                <a:latin typeface="Askan"/>
              </a:rPr>
              <a:t>anhand</a:t>
            </a:r>
            <a:r>
              <a:rPr lang="en-US" sz="1400" dirty="0">
                <a:latin typeface="Askan"/>
              </a:rPr>
              <a:t> </a:t>
            </a:r>
            <a:r>
              <a:rPr lang="en-US" sz="1400" dirty="0" err="1">
                <a:latin typeface="Askan"/>
              </a:rPr>
              <a:t>einer</a:t>
            </a:r>
            <a:r>
              <a:rPr lang="en-US" sz="1400" dirty="0">
                <a:latin typeface="Askan"/>
              </a:rPr>
              <a:t> </a:t>
            </a:r>
            <a:r>
              <a:rPr lang="en-US" sz="1400" b="1" dirty="0" err="1">
                <a:latin typeface="Askan"/>
              </a:rPr>
              <a:t>einzelne</a:t>
            </a:r>
            <a:r>
              <a:rPr lang="en-US" sz="1400" b="1" dirty="0">
                <a:latin typeface="Askan"/>
              </a:rPr>
              <a:t> </a:t>
            </a:r>
            <a:r>
              <a:rPr lang="en-US" sz="1400" b="1" dirty="0" err="1">
                <a:latin typeface="Askan"/>
              </a:rPr>
              <a:t>Aktie</a:t>
            </a:r>
            <a:r>
              <a:rPr lang="en-US" sz="1400" b="1" dirty="0">
                <a:latin typeface="Askan"/>
              </a:rPr>
              <a:t> (GOOG)</a:t>
            </a:r>
          </a:p>
          <a:p>
            <a:pPr marL="914400">
              <a:lnSpc>
                <a:spcPct val="150000"/>
              </a:lnSpc>
              <a:spcBef>
                <a:spcPts val="600"/>
              </a:spcBef>
              <a:buClr>
                <a:srgbClr val="66D082"/>
              </a:buClr>
              <a:buSzPct val="110000"/>
              <a:buFontTx/>
              <a:buChar char="◙"/>
            </a:pPr>
            <a:r>
              <a:rPr lang="en-US" sz="1400" dirty="0" err="1">
                <a:latin typeface="Askan"/>
              </a:rPr>
              <a:t>Durchführung</a:t>
            </a:r>
            <a:r>
              <a:rPr lang="en-US" sz="1400" dirty="0">
                <a:latin typeface="Askan"/>
              </a:rPr>
              <a:t> </a:t>
            </a:r>
            <a:r>
              <a:rPr lang="en-US" sz="1400" dirty="0" err="1">
                <a:latin typeface="Askan"/>
              </a:rPr>
              <a:t>eines</a:t>
            </a:r>
            <a:r>
              <a:rPr lang="en-US" sz="1400" dirty="0">
                <a:latin typeface="Askan"/>
              </a:rPr>
              <a:t> Experiments </a:t>
            </a:r>
            <a:r>
              <a:rPr lang="en-US" sz="1400" dirty="0" err="1">
                <a:latin typeface="Askan"/>
              </a:rPr>
              <a:t>zur</a:t>
            </a:r>
            <a:r>
              <a:rPr lang="en-US" sz="1400" dirty="0">
                <a:latin typeface="Askan"/>
              </a:rPr>
              <a:t> </a:t>
            </a:r>
            <a:r>
              <a:rPr lang="en-US" sz="1400" b="1" dirty="0" err="1">
                <a:latin typeface="Askan"/>
              </a:rPr>
              <a:t>Modellvalidierung</a:t>
            </a:r>
            <a:r>
              <a:rPr lang="en-US" sz="1400" dirty="0">
                <a:latin typeface="Askan"/>
              </a:rPr>
              <a:t> </a:t>
            </a:r>
            <a:r>
              <a:rPr lang="en-US" sz="1400" dirty="0" err="1">
                <a:latin typeface="Askan"/>
              </a:rPr>
              <a:t>basierend</a:t>
            </a:r>
            <a:r>
              <a:rPr lang="en-US" sz="1400" dirty="0">
                <a:latin typeface="Askan"/>
              </a:rPr>
              <a:t> auf </a:t>
            </a:r>
            <a:r>
              <a:rPr lang="en-US" sz="1400" dirty="0" err="1">
                <a:latin typeface="Askan"/>
              </a:rPr>
              <a:t>einem</a:t>
            </a:r>
            <a:r>
              <a:rPr lang="en-US" sz="1400" dirty="0">
                <a:latin typeface="Askan"/>
              </a:rPr>
              <a:t> </a:t>
            </a:r>
            <a:r>
              <a:rPr lang="en-US" sz="1400" b="1" dirty="0">
                <a:latin typeface="Askan"/>
              </a:rPr>
              <a:t>Pool von </a:t>
            </a:r>
            <a:r>
              <a:rPr lang="en-US" sz="1400" b="1" dirty="0" err="1">
                <a:latin typeface="Askan"/>
              </a:rPr>
              <a:t>Aktien</a:t>
            </a:r>
            <a:endParaRPr lang="en-US" sz="1400" b="1" dirty="0">
              <a:latin typeface="Askan"/>
            </a:endParaRPr>
          </a:p>
        </p:txBody>
      </p:sp>
    </p:spTree>
    <p:extLst>
      <p:ext uri="{BB962C8B-B14F-4D97-AF65-F5344CB8AC3E}">
        <p14:creationId xmlns:p14="http://schemas.microsoft.com/office/powerpoint/2010/main" val="34774346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89FFD3-9401-C044-524B-05584E0AF10B}"/>
            </a:ext>
          </a:extLst>
        </p:cNvPr>
        <p:cNvGrpSpPr/>
        <p:nvPr/>
      </p:nvGrpSpPr>
      <p:grpSpPr>
        <a:xfrm>
          <a:off x="0" y="0"/>
          <a:ext cx="0" cy="0"/>
          <a:chOff x="0" y="0"/>
          <a:chExt cx="0" cy="0"/>
        </a:xfrm>
      </p:grpSpPr>
      <p:pic>
        <p:nvPicPr>
          <p:cNvPr id="9" name="Grafik 8" descr="Ein Bild, das Screenshot, Diagramm, Text, Design enthält.&#10;&#10;Automatisch generierte Beschreibung">
            <a:extLst>
              <a:ext uri="{FF2B5EF4-FFF2-40B4-BE49-F238E27FC236}">
                <a16:creationId xmlns:a16="http://schemas.microsoft.com/office/drawing/2014/main" id="{AB7B3E7B-20A6-A51B-AFDB-267B1DD9E280}"/>
              </a:ext>
            </a:extLst>
          </p:cNvPr>
          <p:cNvPicPr>
            <a:picLocks noChangeAspect="1"/>
          </p:cNvPicPr>
          <p:nvPr/>
        </p:nvPicPr>
        <p:blipFill>
          <a:blip r:embed="rId3">
            <a:alphaModFix/>
            <a:extLst>
              <a:ext uri="{BEBA8EAE-BF5A-486C-A8C5-ECC9F3942E4B}">
                <a14:imgProps xmlns:a14="http://schemas.microsoft.com/office/drawing/2010/main">
                  <a14:imgLayer r:embed="rId4">
                    <a14:imgEffect>
                      <a14:artisticPastelsSmooth/>
                    </a14:imgEffect>
                  </a14:imgLayer>
                </a14:imgProps>
              </a:ext>
              <a:ext uri="{28A0092B-C50C-407E-A947-70E740481C1C}">
                <a14:useLocalDpi xmlns:a14="http://schemas.microsoft.com/office/drawing/2010/main" val="0"/>
              </a:ext>
            </a:extLst>
          </a:blip>
          <a:srcRect l="22899" r="-1"/>
          <a:stretch/>
        </p:blipFill>
        <p:spPr>
          <a:xfrm>
            <a:off x="9548187" y="0"/>
            <a:ext cx="5287626" cy="6858000"/>
          </a:xfrm>
          <a:custGeom>
            <a:avLst/>
            <a:gdLst>
              <a:gd name="connsiteX0" fmla="*/ 800871 w 6392526"/>
              <a:gd name="connsiteY0" fmla="*/ 0 h 6858000"/>
              <a:gd name="connsiteX1" fmla="*/ 6392526 w 6392526"/>
              <a:gd name="connsiteY1" fmla="*/ 0 h 6858000"/>
              <a:gd name="connsiteX2" fmla="*/ 6392526 w 6392526"/>
              <a:gd name="connsiteY2" fmla="*/ 6858000 h 6858000"/>
              <a:gd name="connsiteX3" fmla="*/ 0 w 639252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392526" h="6858000">
                <a:moveTo>
                  <a:pt x="800871" y="0"/>
                </a:moveTo>
                <a:lnTo>
                  <a:pt x="6392526" y="0"/>
                </a:lnTo>
                <a:lnTo>
                  <a:pt x="6392526" y="6858000"/>
                </a:lnTo>
                <a:lnTo>
                  <a:pt x="0" y="6858000"/>
                </a:lnTo>
                <a:close/>
              </a:path>
            </a:pathLst>
          </a:custGeom>
        </p:spPr>
      </p:pic>
      <p:sp>
        <p:nvSpPr>
          <p:cNvPr id="4" name="Foliennummernplatzhalter 3">
            <a:extLst>
              <a:ext uri="{FF2B5EF4-FFF2-40B4-BE49-F238E27FC236}">
                <a16:creationId xmlns:a16="http://schemas.microsoft.com/office/drawing/2014/main" id="{F6C03630-23E2-1712-E980-2C9D8064F132}"/>
              </a:ext>
            </a:extLst>
          </p:cNvPr>
          <p:cNvSpPr>
            <a:spLocks noGrp="1"/>
          </p:cNvSpPr>
          <p:nvPr>
            <p:ph type="sldNum" sz="quarter" idx="12"/>
          </p:nvPr>
        </p:nvSpPr>
        <p:spPr/>
        <p:txBody>
          <a:bodyPr/>
          <a:lstStyle/>
          <a:p>
            <a:fld id="{B01D1D1E-D4F6-4C1C-B7C7-8D49125CABEB}" type="slidenum">
              <a:rPr lang="de-DE" sz="1000" smtClean="0">
                <a:latin typeface="Askan"/>
              </a:rPr>
              <a:t>5</a:t>
            </a:fld>
            <a:endParaRPr lang="de-DE" sz="1000" dirty="0">
              <a:latin typeface="Askan"/>
            </a:endParaRPr>
          </a:p>
        </p:txBody>
      </p:sp>
      <p:sp>
        <p:nvSpPr>
          <p:cNvPr id="5" name="Fußzeilenplatzhalter 4">
            <a:extLst>
              <a:ext uri="{FF2B5EF4-FFF2-40B4-BE49-F238E27FC236}">
                <a16:creationId xmlns:a16="http://schemas.microsoft.com/office/drawing/2014/main" id="{2D3076F7-FFB4-5696-BE55-9D9FE6EC39BB}"/>
              </a:ext>
            </a:extLst>
          </p:cNvPr>
          <p:cNvSpPr>
            <a:spLocks noGrp="1"/>
          </p:cNvSpPr>
          <p:nvPr>
            <p:ph type="ftr" sz="quarter" idx="11"/>
          </p:nvPr>
        </p:nvSpPr>
        <p:spPr/>
        <p:txBody>
          <a:bodyPr/>
          <a:lstStyle/>
          <a:p>
            <a:r>
              <a:rPr lang="de-DE" sz="1000" dirty="0">
                <a:latin typeface="Askan"/>
              </a:rPr>
              <a:t>FOM; DLS; Big-Data-Analyseprojekt; P. Hornig; A. Dutovic;</a:t>
            </a:r>
          </a:p>
        </p:txBody>
      </p:sp>
      <p:sp>
        <p:nvSpPr>
          <p:cNvPr id="22" name="Rechteck: eine Ecke abgeschnitten 190">
            <a:extLst>
              <a:ext uri="{FF2B5EF4-FFF2-40B4-BE49-F238E27FC236}">
                <a16:creationId xmlns:a16="http://schemas.microsoft.com/office/drawing/2014/main" id="{34B97821-D599-5450-35BC-7095B30432A1}"/>
              </a:ext>
            </a:extLst>
          </p:cNvPr>
          <p:cNvSpPr/>
          <p:nvPr/>
        </p:nvSpPr>
        <p:spPr>
          <a:xfrm rot="16200000">
            <a:off x="8553451" y="3219450"/>
            <a:ext cx="7010400" cy="571500"/>
          </a:xfrm>
          <a:custGeom>
            <a:avLst/>
            <a:gdLst>
              <a:gd name="connsiteX0" fmla="*/ 0 w 1428782"/>
              <a:gd name="connsiteY0" fmla="*/ 0 h 101694"/>
              <a:gd name="connsiteX1" fmla="*/ 1377935 w 1428782"/>
              <a:gd name="connsiteY1" fmla="*/ 0 h 101694"/>
              <a:gd name="connsiteX2" fmla="*/ 1428782 w 1428782"/>
              <a:gd name="connsiteY2" fmla="*/ 50847 h 101694"/>
              <a:gd name="connsiteX3" fmla="*/ 1428782 w 1428782"/>
              <a:gd name="connsiteY3" fmla="*/ 101694 h 101694"/>
              <a:gd name="connsiteX4" fmla="*/ 0 w 1428782"/>
              <a:gd name="connsiteY4" fmla="*/ 101694 h 101694"/>
              <a:gd name="connsiteX5" fmla="*/ 0 w 1428782"/>
              <a:gd name="connsiteY5" fmla="*/ 0 h 101694"/>
              <a:gd name="connsiteX0" fmla="*/ 0 w 1444259"/>
              <a:gd name="connsiteY0" fmla="*/ 0 h 135481"/>
              <a:gd name="connsiteX1" fmla="*/ 1393412 w 1444259"/>
              <a:gd name="connsiteY1" fmla="*/ 33787 h 135481"/>
              <a:gd name="connsiteX2" fmla="*/ 1444259 w 1444259"/>
              <a:gd name="connsiteY2" fmla="*/ 84634 h 135481"/>
              <a:gd name="connsiteX3" fmla="*/ 1444259 w 1444259"/>
              <a:gd name="connsiteY3" fmla="*/ 135481 h 135481"/>
              <a:gd name="connsiteX4" fmla="*/ 15477 w 1444259"/>
              <a:gd name="connsiteY4" fmla="*/ 135481 h 135481"/>
              <a:gd name="connsiteX5" fmla="*/ 0 w 1444259"/>
              <a:gd name="connsiteY5" fmla="*/ 0 h 135481"/>
              <a:gd name="connsiteX0" fmla="*/ 0 w 1444259"/>
              <a:gd name="connsiteY0" fmla="*/ 0 h 135481"/>
              <a:gd name="connsiteX1" fmla="*/ 1287954 w 1444259"/>
              <a:gd name="connsiteY1" fmla="*/ 29581 h 135481"/>
              <a:gd name="connsiteX2" fmla="*/ 1444259 w 1444259"/>
              <a:gd name="connsiteY2" fmla="*/ 84634 h 135481"/>
              <a:gd name="connsiteX3" fmla="*/ 1444259 w 1444259"/>
              <a:gd name="connsiteY3" fmla="*/ 135481 h 135481"/>
              <a:gd name="connsiteX4" fmla="*/ 15477 w 1444259"/>
              <a:gd name="connsiteY4" fmla="*/ 135481 h 135481"/>
              <a:gd name="connsiteX5" fmla="*/ 0 w 1444259"/>
              <a:gd name="connsiteY5" fmla="*/ 0 h 135481"/>
              <a:gd name="connsiteX0" fmla="*/ 0 w 1444259"/>
              <a:gd name="connsiteY0" fmla="*/ 0 h 135481"/>
              <a:gd name="connsiteX1" fmla="*/ 1287954 w 1444259"/>
              <a:gd name="connsiteY1" fmla="*/ 29581 h 135481"/>
              <a:gd name="connsiteX2" fmla="*/ 1442722 w 1444259"/>
              <a:gd name="connsiteY2" fmla="*/ 65646 h 135481"/>
              <a:gd name="connsiteX3" fmla="*/ 1444259 w 1444259"/>
              <a:gd name="connsiteY3" fmla="*/ 135481 h 135481"/>
              <a:gd name="connsiteX4" fmla="*/ 15477 w 1444259"/>
              <a:gd name="connsiteY4" fmla="*/ 135481 h 135481"/>
              <a:gd name="connsiteX5" fmla="*/ 0 w 1444259"/>
              <a:gd name="connsiteY5" fmla="*/ 0 h 135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4259" h="135481">
                <a:moveTo>
                  <a:pt x="0" y="0"/>
                </a:moveTo>
                <a:lnTo>
                  <a:pt x="1287954" y="29581"/>
                </a:lnTo>
                <a:lnTo>
                  <a:pt x="1442722" y="65646"/>
                </a:lnTo>
                <a:cubicBezTo>
                  <a:pt x="1443234" y="88924"/>
                  <a:pt x="1443747" y="112203"/>
                  <a:pt x="1444259" y="135481"/>
                </a:cubicBezTo>
                <a:lnTo>
                  <a:pt x="15477" y="135481"/>
                </a:lnTo>
                <a:lnTo>
                  <a:pt x="0" y="0"/>
                </a:lnTo>
                <a:close/>
              </a:path>
            </a:pathLst>
          </a:custGeom>
          <a:solidFill>
            <a:srgbClr val="A8E4B8">
              <a:alpha val="6784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26" name="Titel 1">
            <a:extLst>
              <a:ext uri="{FF2B5EF4-FFF2-40B4-BE49-F238E27FC236}">
                <a16:creationId xmlns:a16="http://schemas.microsoft.com/office/drawing/2014/main" id="{B80A52C4-0248-D0A8-345E-DEA11EB614E1}"/>
              </a:ext>
            </a:extLst>
          </p:cNvPr>
          <p:cNvSpPr txBox="1">
            <a:spLocks/>
          </p:cNvSpPr>
          <p:nvPr/>
        </p:nvSpPr>
        <p:spPr>
          <a:xfrm>
            <a:off x="838200" y="-734568"/>
            <a:ext cx="9144000" cy="23876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b="1" dirty="0">
                <a:solidFill>
                  <a:srgbClr val="382B43"/>
                </a:solidFill>
                <a:latin typeface="Askan"/>
              </a:rPr>
              <a:t>Methodik</a:t>
            </a:r>
          </a:p>
        </p:txBody>
      </p:sp>
      <p:sp>
        <p:nvSpPr>
          <p:cNvPr id="27" name="Titel 1">
            <a:extLst>
              <a:ext uri="{FF2B5EF4-FFF2-40B4-BE49-F238E27FC236}">
                <a16:creationId xmlns:a16="http://schemas.microsoft.com/office/drawing/2014/main" id="{1BF0FDE8-115C-8DC9-D8D7-1125301813D8}"/>
              </a:ext>
            </a:extLst>
          </p:cNvPr>
          <p:cNvSpPr txBox="1">
            <a:spLocks/>
          </p:cNvSpPr>
          <p:nvPr/>
        </p:nvSpPr>
        <p:spPr>
          <a:xfrm>
            <a:off x="838200" y="-402694"/>
            <a:ext cx="9144000" cy="23876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1400" spc="300" dirty="0">
                <a:solidFill>
                  <a:srgbClr val="66D082"/>
                </a:solidFill>
                <a:latin typeface="Askan"/>
              </a:rPr>
              <a:t>Cross-Industry Standard </a:t>
            </a:r>
            <a:r>
              <a:rPr lang="de-DE" sz="1400" spc="300" dirty="0" err="1">
                <a:solidFill>
                  <a:srgbClr val="66D082"/>
                </a:solidFill>
                <a:latin typeface="Askan"/>
              </a:rPr>
              <a:t>Process</a:t>
            </a:r>
            <a:r>
              <a:rPr lang="de-DE" sz="1400" spc="300" dirty="0">
                <a:solidFill>
                  <a:srgbClr val="66D082"/>
                </a:solidFill>
                <a:latin typeface="Askan"/>
              </a:rPr>
              <a:t> </a:t>
            </a:r>
            <a:r>
              <a:rPr lang="de-DE" sz="1400" spc="300" dirty="0" err="1">
                <a:solidFill>
                  <a:srgbClr val="66D082"/>
                </a:solidFill>
                <a:latin typeface="Askan"/>
              </a:rPr>
              <a:t>for</a:t>
            </a:r>
            <a:r>
              <a:rPr lang="de-DE" sz="1400" spc="300" dirty="0">
                <a:solidFill>
                  <a:srgbClr val="66D082"/>
                </a:solidFill>
                <a:latin typeface="Askan"/>
              </a:rPr>
              <a:t> Data Mining</a:t>
            </a:r>
          </a:p>
        </p:txBody>
      </p:sp>
      <p:sp>
        <p:nvSpPr>
          <p:cNvPr id="3" name="TextBox 2">
            <a:extLst>
              <a:ext uri="{FF2B5EF4-FFF2-40B4-BE49-F238E27FC236}">
                <a16:creationId xmlns:a16="http://schemas.microsoft.com/office/drawing/2014/main" id="{ACDB1D08-E1AE-3FC9-55C2-DE6E362C108F}"/>
              </a:ext>
            </a:extLst>
          </p:cNvPr>
          <p:cNvSpPr txBox="1"/>
          <p:nvPr/>
        </p:nvSpPr>
        <p:spPr>
          <a:xfrm>
            <a:off x="838200" y="6033814"/>
            <a:ext cx="7418438" cy="307777"/>
          </a:xfrm>
          <a:prstGeom prst="rect">
            <a:avLst/>
          </a:prstGeom>
          <a:noFill/>
        </p:spPr>
        <p:txBody>
          <a:bodyPr wrap="square">
            <a:spAutoFit/>
          </a:bodyPr>
          <a:lstStyle/>
          <a:p>
            <a:r>
              <a:rPr lang="de-DE" sz="700" b="1" dirty="0">
                <a:latin typeface="Askan"/>
              </a:rPr>
              <a:t>Eigene Darstellung CRISP-DM</a:t>
            </a:r>
          </a:p>
          <a:p>
            <a:r>
              <a:rPr lang="de-DE" sz="700" b="1" dirty="0">
                <a:latin typeface="Askan"/>
              </a:rPr>
              <a:t>Draw.io (</a:t>
            </a:r>
            <a:r>
              <a:rPr lang="de-DE" sz="700" b="1" i="1" dirty="0">
                <a:latin typeface="Askan"/>
              </a:rPr>
              <a:t>https://app.diagrams.net/?src=about</a:t>
            </a:r>
            <a:r>
              <a:rPr lang="de-DE" sz="700" b="1" dirty="0">
                <a:latin typeface="Askan"/>
              </a:rPr>
              <a:t>)</a:t>
            </a:r>
            <a:endParaRPr lang="en-US" sz="700" b="1" dirty="0"/>
          </a:p>
        </p:txBody>
      </p:sp>
      <p:pic>
        <p:nvPicPr>
          <p:cNvPr id="10" name="Picture 9" descr="A screenshot of a computer&#10;&#10;Description automatically generated">
            <a:extLst>
              <a:ext uri="{FF2B5EF4-FFF2-40B4-BE49-F238E27FC236}">
                <a16:creationId xmlns:a16="http://schemas.microsoft.com/office/drawing/2014/main" id="{DDF37ECE-2B55-D373-11FD-CF0EABB283F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23975" y="1199731"/>
            <a:ext cx="7538410" cy="4755962"/>
          </a:xfrm>
          <a:prstGeom prst="rect">
            <a:avLst/>
          </a:prstGeom>
        </p:spPr>
      </p:pic>
    </p:spTree>
    <p:extLst>
      <p:ext uri="{BB962C8B-B14F-4D97-AF65-F5344CB8AC3E}">
        <p14:creationId xmlns:p14="http://schemas.microsoft.com/office/powerpoint/2010/main" val="16511350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E07D85-4666-A655-E878-92F231727F9E}"/>
            </a:ext>
          </a:extLst>
        </p:cNvPr>
        <p:cNvGrpSpPr/>
        <p:nvPr/>
      </p:nvGrpSpPr>
      <p:grpSpPr>
        <a:xfrm>
          <a:off x="0" y="0"/>
          <a:ext cx="0" cy="0"/>
          <a:chOff x="0" y="0"/>
          <a:chExt cx="0" cy="0"/>
        </a:xfrm>
      </p:grpSpPr>
      <p:pic>
        <p:nvPicPr>
          <p:cNvPr id="10" name="Grafik 9" descr="Ein Bild, das Text, Person, Im Haus, Kleidung enthält.&#10;&#10;Automatisch generierte Beschreibung">
            <a:extLst>
              <a:ext uri="{FF2B5EF4-FFF2-40B4-BE49-F238E27FC236}">
                <a16:creationId xmlns:a16="http://schemas.microsoft.com/office/drawing/2014/main" id="{BB576FAC-FB5B-239A-E8FC-DE9F36FB62E7}"/>
              </a:ext>
            </a:extLst>
          </p:cNvPr>
          <p:cNvPicPr>
            <a:picLocks noChangeAspect="1"/>
          </p:cNvPicPr>
          <p:nvPr/>
        </p:nvPicPr>
        <p:blipFill>
          <a:blip r:embed="rId3">
            <a:alphaModFix amt="70000"/>
            <a:extLst>
              <a:ext uri="{BEBA8EAE-BF5A-486C-A8C5-ECC9F3942E4B}">
                <a14:imgProps xmlns:a14="http://schemas.microsoft.com/office/drawing/2010/main">
                  <a14:imgLayer r:embed="rId4">
                    <a14:imgEffect>
                      <a14:artisticCutout/>
                    </a14:imgEffect>
                  </a14:imgLayer>
                </a14:imgProps>
              </a:ext>
              <a:ext uri="{28A0092B-C50C-407E-A947-70E740481C1C}">
                <a14:useLocalDpi xmlns:a14="http://schemas.microsoft.com/office/drawing/2010/main" val="0"/>
              </a:ext>
            </a:extLst>
          </a:blip>
          <a:srcRect l="14487" r="19396"/>
          <a:stretch/>
        </p:blipFill>
        <p:spPr>
          <a:xfrm>
            <a:off x="9791505" y="0"/>
            <a:ext cx="4534291" cy="6858000"/>
          </a:xfrm>
          <a:custGeom>
            <a:avLst/>
            <a:gdLst>
              <a:gd name="connsiteX0" fmla="*/ 1150911 w 5864460"/>
              <a:gd name="connsiteY0" fmla="*/ 0 h 6858000"/>
              <a:gd name="connsiteX1" fmla="*/ 5864460 w 5864460"/>
              <a:gd name="connsiteY1" fmla="*/ 0 h 6858000"/>
              <a:gd name="connsiteX2" fmla="*/ 5864460 w 5864460"/>
              <a:gd name="connsiteY2" fmla="*/ 6858000 h 6858000"/>
              <a:gd name="connsiteX3" fmla="*/ 0 w 586446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864460" h="6858000">
                <a:moveTo>
                  <a:pt x="1150911" y="0"/>
                </a:moveTo>
                <a:lnTo>
                  <a:pt x="5864460" y="0"/>
                </a:lnTo>
                <a:lnTo>
                  <a:pt x="5864460" y="6858000"/>
                </a:lnTo>
                <a:lnTo>
                  <a:pt x="0" y="6858000"/>
                </a:lnTo>
                <a:close/>
              </a:path>
            </a:pathLst>
          </a:custGeom>
        </p:spPr>
      </p:pic>
      <p:sp>
        <p:nvSpPr>
          <p:cNvPr id="4" name="Foliennummernplatzhalter 3">
            <a:extLst>
              <a:ext uri="{FF2B5EF4-FFF2-40B4-BE49-F238E27FC236}">
                <a16:creationId xmlns:a16="http://schemas.microsoft.com/office/drawing/2014/main" id="{CE824582-B8F5-B802-3036-6D06CC4BE462}"/>
              </a:ext>
            </a:extLst>
          </p:cNvPr>
          <p:cNvSpPr>
            <a:spLocks noGrp="1"/>
          </p:cNvSpPr>
          <p:nvPr>
            <p:ph type="sldNum" sz="quarter" idx="12"/>
          </p:nvPr>
        </p:nvSpPr>
        <p:spPr/>
        <p:txBody>
          <a:bodyPr/>
          <a:lstStyle/>
          <a:p>
            <a:fld id="{B01D1D1E-D4F6-4C1C-B7C7-8D49125CABEB}" type="slidenum">
              <a:rPr lang="de-DE" sz="1000" smtClean="0">
                <a:latin typeface="Askan"/>
              </a:rPr>
              <a:t>6</a:t>
            </a:fld>
            <a:endParaRPr lang="de-DE" sz="1000" dirty="0">
              <a:latin typeface="Askan"/>
            </a:endParaRPr>
          </a:p>
        </p:txBody>
      </p:sp>
      <p:sp>
        <p:nvSpPr>
          <p:cNvPr id="5" name="Fußzeilenplatzhalter 4">
            <a:extLst>
              <a:ext uri="{FF2B5EF4-FFF2-40B4-BE49-F238E27FC236}">
                <a16:creationId xmlns:a16="http://schemas.microsoft.com/office/drawing/2014/main" id="{4DD2B7B5-5D4B-3EC1-7870-302ABC43C955}"/>
              </a:ext>
            </a:extLst>
          </p:cNvPr>
          <p:cNvSpPr>
            <a:spLocks noGrp="1"/>
          </p:cNvSpPr>
          <p:nvPr>
            <p:ph type="ftr" sz="quarter" idx="11"/>
          </p:nvPr>
        </p:nvSpPr>
        <p:spPr/>
        <p:txBody>
          <a:bodyPr/>
          <a:lstStyle/>
          <a:p>
            <a:r>
              <a:rPr lang="de-DE" sz="1000" dirty="0">
                <a:latin typeface="Askan"/>
              </a:rPr>
              <a:t>FOM; DLS; Big-Data-Analyseprojekt; P. Hornig; A. Dutovic;</a:t>
            </a:r>
          </a:p>
        </p:txBody>
      </p:sp>
      <p:sp>
        <p:nvSpPr>
          <p:cNvPr id="6" name="Titel 1">
            <a:extLst>
              <a:ext uri="{FF2B5EF4-FFF2-40B4-BE49-F238E27FC236}">
                <a16:creationId xmlns:a16="http://schemas.microsoft.com/office/drawing/2014/main" id="{E58005A8-CA2E-B952-803E-09C87153659C}"/>
              </a:ext>
            </a:extLst>
          </p:cNvPr>
          <p:cNvSpPr txBox="1">
            <a:spLocks/>
          </p:cNvSpPr>
          <p:nvPr/>
        </p:nvSpPr>
        <p:spPr>
          <a:xfrm>
            <a:off x="838200" y="-734568"/>
            <a:ext cx="9144000" cy="23876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b="1" dirty="0">
                <a:solidFill>
                  <a:srgbClr val="382B43"/>
                </a:solidFill>
                <a:latin typeface="Askan"/>
              </a:rPr>
              <a:t>Business Understanding</a:t>
            </a:r>
          </a:p>
        </p:txBody>
      </p:sp>
      <p:sp>
        <p:nvSpPr>
          <p:cNvPr id="22" name="Rechteck: eine Ecke abgeschnitten 190">
            <a:extLst>
              <a:ext uri="{FF2B5EF4-FFF2-40B4-BE49-F238E27FC236}">
                <a16:creationId xmlns:a16="http://schemas.microsoft.com/office/drawing/2014/main" id="{8815F5F4-E138-1EAE-B4BE-6A2EE75E6B64}"/>
              </a:ext>
            </a:extLst>
          </p:cNvPr>
          <p:cNvSpPr/>
          <p:nvPr/>
        </p:nvSpPr>
        <p:spPr>
          <a:xfrm rot="16200000">
            <a:off x="8553451" y="3219450"/>
            <a:ext cx="7010400" cy="571500"/>
          </a:xfrm>
          <a:custGeom>
            <a:avLst/>
            <a:gdLst>
              <a:gd name="connsiteX0" fmla="*/ 0 w 1428782"/>
              <a:gd name="connsiteY0" fmla="*/ 0 h 101694"/>
              <a:gd name="connsiteX1" fmla="*/ 1377935 w 1428782"/>
              <a:gd name="connsiteY1" fmla="*/ 0 h 101694"/>
              <a:gd name="connsiteX2" fmla="*/ 1428782 w 1428782"/>
              <a:gd name="connsiteY2" fmla="*/ 50847 h 101694"/>
              <a:gd name="connsiteX3" fmla="*/ 1428782 w 1428782"/>
              <a:gd name="connsiteY3" fmla="*/ 101694 h 101694"/>
              <a:gd name="connsiteX4" fmla="*/ 0 w 1428782"/>
              <a:gd name="connsiteY4" fmla="*/ 101694 h 101694"/>
              <a:gd name="connsiteX5" fmla="*/ 0 w 1428782"/>
              <a:gd name="connsiteY5" fmla="*/ 0 h 101694"/>
              <a:gd name="connsiteX0" fmla="*/ 0 w 1444259"/>
              <a:gd name="connsiteY0" fmla="*/ 0 h 135481"/>
              <a:gd name="connsiteX1" fmla="*/ 1393412 w 1444259"/>
              <a:gd name="connsiteY1" fmla="*/ 33787 h 135481"/>
              <a:gd name="connsiteX2" fmla="*/ 1444259 w 1444259"/>
              <a:gd name="connsiteY2" fmla="*/ 84634 h 135481"/>
              <a:gd name="connsiteX3" fmla="*/ 1444259 w 1444259"/>
              <a:gd name="connsiteY3" fmla="*/ 135481 h 135481"/>
              <a:gd name="connsiteX4" fmla="*/ 15477 w 1444259"/>
              <a:gd name="connsiteY4" fmla="*/ 135481 h 135481"/>
              <a:gd name="connsiteX5" fmla="*/ 0 w 1444259"/>
              <a:gd name="connsiteY5" fmla="*/ 0 h 135481"/>
              <a:gd name="connsiteX0" fmla="*/ 0 w 1444259"/>
              <a:gd name="connsiteY0" fmla="*/ 0 h 135481"/>
              <a:gd name="connsiteX1" fmla="*/ 1287954 w 1444259"/>
              <a:gd name="connsiteY1" fmla="*/ 29581 h 135481"/>
              <a:gd name="connsiteX2" fmla="*/ 1444259 w 1444259"/>
              <a:gd name="connsiteY2" fmla="*/ 84634 h 135481"/>
              <a:gd name="connsiteX3" fmla="*/ 1444259 w 1444259"/>
              <a:gd name="connsiteY3" fmla="*/ 135481 h 135481"/>
              <a:gd name="connsiteX4" fmla="*/ 15477 w 1444259"/>
              <a:gd name="connsiteY4" fmla="*/ 135481 h 135481"/>
              <a:gd name="connsiteX5" fmla="*/ 0 w 1444259"/>
              <a:gd name="connsiteY5" fmla="*/ 0 h 135481"/>
              <a:gd name="connsiteX0" fmla="*/ 0 w 1444259"/>
              <a:gd name="connsiteY0" fmla="*/ 0 h 135481"/>
              <a:gd name="connsiteX1" fmla="*/ 1287954 w 1444259"/>
              <a:gd name="connsiteY1" fmla="*/ 29581 h 135481"/>
              <a:gd name="connsiteX2" fmla="*/ 1442722 w 1444259"/>
              <a:gd name="connsiteY2" fmla="*/ 65646 h 135481"/>
              <a:gd name="connsiteX3" fmla="*/ 1444259 w 1444259"/>
              <a:gd name="connsiteY3" fmla="*/ 135481 h 135481"/>
              <a:gd name="connsiteX4" fmla="*/ 15477 w 1444259"/>
              <a:gd name="connsiteY4" fmla="*/ 135481 h 135481"/>
              <a:gd name="connsiteX5" fmla="*/ 0 w 1444259"/>
              <a:gd name="connsiteY5" fmla="*/ 0 h 135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4259" h="135481">
                <a:moveTo>
                  <a:pt x="0" y="0"/>
                </a:moveTo>
                <a:lnTo>
                  <a:pt x="1287954" y="29581"/>
                </a:lnTo>
                <a:lnTo>
                  <a:pt x="1442722" y="65646"/>
                </a:lnTo>
                <a:cubicBezTo>
                  <a:pt x="1443234" y="88924"/>
                  <a:pt x="1443747" y="112203"/>
                  <a:pt x="1444259" y="135481"/>
                </a:cubicBezTo>
                <a:lnTo>
                  <a:pt x="15477" y="135481"/>
                </a:lnTo>
                <a:lnTo>
                  <a:pt x="0" y="0"/>
                </a:lnTo>
                <a:close/>
              </a:path>
            </a:pathLst>
          </a:custGeom>
          <a:solidFill>
            <a:srgbClr val="A8E4B8">
              <a:alpha val="6784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7" name="Inhaltsplatzhalter 49">
            <a:extLst>
              <a:ext uri="{FF2B5EF4-FFF2-40B4-BE49-F238E27FC236}">
                <a16:creationId xmlns:a16="http://schemas.microsoft.com/office/drawing/2014/main" id="{4AAEDC76-62C5-63B5-9D77-5FC01B3CFFB2}"/>
              </a:ext>
            </a:extLst>
          </p:cNvPr>
          <p:cNvSpPr txBox="1">
            <a:spLocks/>
          </p:cNvSpPr>
          <p:nvPr/>
        </p:nvSpPr>
        <p:spPr>
          <a:xfrm>
            <a:off x="-76200" y="981558"/>
            <a:ext cx="12344400" cy="571198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85800" indent="0">
              <a:lnSpc>
                <a:spcPct val="100000"/>
              </a:lnSpc>
              <a:spcBef>
                <a:spcPts val="600"/>
              </a:spcBef>
              <a:buClr>
                <a:srgbClr val="66D082"/>
              </a:buClr>
              <a:buSzPct val="110000"/>
              <a:buNone/>
            </a:pPr>
            <a:endParaRPr lang="en-US" sz="1200" dirty="0">
              <a:latin typeface="Askan"/>
            </a:endParaRPr>
          </a:p>
          <a:p>
            <a:pPr marL="914400" indent="0">
              <a:lnSpc>
                <a:spcPct val="100000"/>
              </a:lnSpc>
              <a:spcBef>
                <a:spcPts val="600"/>
              </a:spcBef>
              <a:buClr>
                <a:srgbClr val="66D082"/>
              </a:buClr>
              <a:buSzPct val="110000"/>
              <a:buFont typeface="Arial" panose="020B0604020202020204" pitchFamily="34" charset="0"/>
              <a:buNone/>
            </a:pPr>
            <a:r>
              <a:rPr lang="en-US" sz="1600" b="1" dirty="0">
                <a:latin typeface="Askan"/>
              </a:rPr>
              <a:t>BU</a:t>
            </a:r>
          </a:p>
          <a:p>
            <a:pPr marL="914400">
              <a:lnSpc>
                <a:spcPct val="100000"/>
              </a:lnSpc>
              <a:spcBef>
                <a:spcPts val="600"/>
              </a:spcBef>
              <a:buClr>
                <a:srgbClr val="66D082"/>
              </a:buClr>
              <a:buSzPct val="110000"/>
              <a:buFontTx/>
              <a:buChar char="◙"/>
            </a:pPr>
            <a:r>
              <a:rPr lang="en-US" sz="1200" dirty="0">
                <a:latin typeface="Askan"/>
              </a:rPr>
              <a:t>Paper, ChatGPT (Admir)</a:t>
            </a:r>
          </a:p>
          <a:p>
            <a:pPr marL="914400">
              <a:lnSpc>
                <a:spcPct val="100000"/>
              </a:lnSpc>
              <a:spcBef>
                <a:spcPts val="600"/>
              </a:spcBef>
              <a:buClr>
                <a:srgbClr val="66D082"/>
              </a:buClr>
              <a:buSzPct val="110000"/>
              <a:buFontTx/>
              <a:buChar char="◙"/>
            </a:pPr>
            <a:r>
              <a:rPr lang="en-US" sz="1200" dirty="0" err="1">
                <a:latin typeface="Askan"/>
              </a:rPr>
              <a:t>Aktienbörse</a:t>
            </a:r>
            <a:endParaRPr lang="en-US" sz="1200" dirty="0">
              <a:latin typeface="Askan"/>
            </a:endParaRPr>
          </a:p>
          <a:p>
            <a:pPr marL="914400">
              <a:lnSpc>
                <a:spcPct val="100000"/>
              </a:lnSpc>
              <a:spcBef>
                <a:spcPts val="600"/>
              </a:spcBef>
              <a:buClr>
                <a:srgbClr val="66D082"/>
              </a:buClr>
              <a:buSzPct val="110000"/>
              <a:buFontTx/>
              <a:buChar char="◙"/>
            </a:pPr>
            <a:r>
              <a:rPr lang="en-US" sz="1200" dirty="0" err="1">
                <a:latin typeface="Askan"/>
              </a:rPr>
              <a:t>Gewinn</a:t>
            </a:r>
            <a:endParaRPr lang="en-US" sz="1200" dirty="0">
              <a:latin typeface="Askan"/>
            </a:endParaRPr>
          </a:p>
        </p:txBody>
      </p:sp>
      <p:graphicFrame>
        <p:nvGraphicFramePr>
          <p:cNvPr id="15" name="Table 14">
            <a:extLst>
              <a:ext uri="{FF2B5EF4-FFF2-40B4-BE49-F238E27FC236}">
                <a16:creationId xmlns:a16="http://schemas.microsoft.com/office/drawing/2014/main" id="{E6623B20-C812-0459-6628-07B06428C6E4}"/>
              </a:ext>
            </a:extLst>
          </p:cNvPr>
          <p:cNvGraphicFramePr>
            <a:graphicFrameLocks noGrp="1"/>
          </p:cNvGraphicFramePr>
          <p:nvPr>
            <p:extLst>
              <p:ext uri="{D42A27DB-BD31-4B8C-83A1-F6EECF244321}">
                <p14:modId xmlns:p14="http://schemas.microsoft.com/office/powerpoint/2010/main" val="3439541163"/>
              </p:ext>
            </p:extLst>
          </p:nvPr>
        </p:nvGraphicFramePr>
        <p:xfrm>
          <a:off x="828630" y="2750804"/>
          <a:ext cx="3110387" cy="3472219"/>
        </p:xfrm>
        <a:graphic>
          <a:graphicData uri="http://schemas.openxmlformats.org/drawingml/2006/table">
            <a:tbl>
              <a:tblPr firstRow="1" bandRow="1">
                <a:tableStyleId>{073A0DAA-6AF3-43AB-8588-CEC1D06C72B9}</a:tableStyleId>
              </a:tblPr>
              <a:tblGrid>
                <a:gridCol w="578987">
                  <a:extLst>
                    <a:ext uri="{9D8B030D-6E8A-4147-A177-3AD203B41FA5}">
                      <a16:colId xmlns:a16="http://schemas.microsoft.com/office/drawing/2014/main" val="1994216922"/>
                    </a:ext>
                  </a:extLst>
                </a:gridCol>
                <a:gridCol w="1265700">
                  <a:extLst>
                    <a:ext uri="{9D8B030D-6E8A-4147-A177-3AD203B41FA5}">
                      <a16:colId xmlns:a16="http://schemas.microsoft.com/office/drawing/2014/main" val="3012118147"/>
                    </a:ext>
                  </a:extLst>
                </a:gridCol>
                <a:gridCol w="1265700">
                  <a:extLst>
                    <a:ext uri="{9D8B030D-6E8A-4147-A177-3AD203B41FA5}">
                      <a16:colId xmlns:a16="http://schemas.microsoft.com/office/drawing/2014/main" val="1849154372"/>
                    </a:ext>
                  </a:extLst>
                </a:gridCol>
              </a:tblGrid>
              <a:tr h="446112">
                <a:tc>
                  <a:txBody>
                    <a:bodyPr/>
                    <a:lstStyle/>
                    <a:p>
                      <a:pPr algn="l"/>
                      <a:r>
                        <a:rPr lang="de-DE" sz="1100" dirty="0">
                          <a:solidFill>
                            <a:schemeClr val="tx1"/>
                          </a:solidFill>
                          <a:latin typeface="Askan"/>
                        </a:rPr>
                        <a:t>Rank</a:t>
                      </a:r>
                      <a:endParaRPr lang="en-US" sz="1100" dirty="0">
                        <a:solidFill>
                          <a:schemeClr val="tx1"/>
                        </a:solidFill>
                        <a:latin typeface="Askan"/>
                      </a:endParaRPr>
                    </a:p>
                  </a:txBody>
                  <a:tcPr anchor="ctr">
                    <a:lnB w="3175" cap="flat" cmpd="sng" algn="ctr">
                      <a:solidFill>
                        <a:schemeClr val="tx1"/>
                      </a:solidFill>
                      <a:prstDash val="solid"/>
                      <a:round/>
                      <a:headEnd type="none" w="med" len="med"/>
                      <a:tailEnd type="none" w="med" len="med"/>
                    </a:lnB>
                    <a:solidFill>
                      <a:schemeClr val="bg1"/>
                    </a:solidFill>
                  </a:tcPr>
                </a:tc>
                <a:tc>
                  <a:txBody>
                    <a:bodyPr/>
                    <a:lstStyle/>
                    <a:p>
                      <a:pPr algn="l"/>
                      <a:r>
                        <a:rPr lang="de-DE" sz="1100" dirty="0">
                          <a:solidFill>
                            <a:schemeClr val="tx1"/>
                          </a:solidFill>
                          <a:latin typeface="Askan"/>
                        </a:rPr>
                        <a:t>Name</a:t>
                      </a:r>
                      <a:endParaRPr lang="en-US" sz="1100" dirty="0">
                        <a:solidFill>
                          <a:schemeClr val="tx1"/>
                        </a:solidFill>
                        <a:latin typeface="Askan"/>
                      </a:endParaRPr>
                    </a:p>
                  </a:txBody>
                  <a:tcPr anchor="ctr">
                    <a:lnB w="3175" cap="flat" cmpd="sng" algn="ctr">
                      <a:solidFill>
                        <a:schemeClr val="tx1"/>
                      </a:solidFill>
                      <a:prstDash val="solid"/>
                      <a:round/>
                      <a:headEnd type="none" w="med" len="med"/>
                      <a:tailEnd type="none" w="med" len="med"/>
                    </a:lnB>
                    <a:solidFill>
                      <a:schemeClr val="bg1"/>
                    </a:solidFill>
                  </a:tcPr>
                </a:tc>
                <a:tc>
                  <a:txBody>
                    <a:bodyPr/>
                    <a:lstStyle/>
                    <a:p>
                      <a:pPr algn="l"/>
                      <a:r>
                        <a:rPr lang="de-DE" sz="1100" dirty="0">
                          <a:solidFill>
                            <a:schemeClr val="tx1"/>
                          </a:solidFill>
                          <a:latin typeface="Askan"/>
                        </a:rPr>
                        <a:t>Market Cap $</a:t>
                      </a:r>
                      <a:endParaRPr lang="en-US" sz="1100" dirty="0">
                        <a:solidFill>
                          <a:schemeClr val="tx1"/>
                        </a:solidFill>
                        <a:latin typeface="Askan"/>
                      </a:endParaRPr>
                    </a:p>
                  </a:txBody>
                  <a:tcPr anchor="ctr">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85838343"/>
                  </a:ext>
                </a:extLst>
              </a:tr>
              <a:tr h="245362">
                <a:tc>
                  <a:txBody>
                    <a:bodyPr/>
                    <a:lstStyle/>
                    <a:p>
                      <a:pPr algn="l"/>
                      <a:r>
                        <a:rPr lang="de-DE" sz="1100" dirty="0">
                          <a:solidFill>
                            <a:schemeClr val="tx1"/>
                          </a:solidFill>
                          <a:latin typeface="Askan"/>
                        </a:rPr>
                        <a:t>1</a:t>
                      </a:r>
                      <a:endParaRPr lang="en-US" sz="1100" dirty="0">
                        <a:solidFill>
                          <a:schemeClr val="tx1"/>
                        </a:solidFill>
                        <a:latin typeface="Askan"/>
                      </a:endParaRPr>
                    </a:p>
                  </a:txBody>
                  <a:tcPr anchor="ctr">
                    <a:lnT w="3175" cap="flat" cmpd="sng" algn="ctr">
                      <a:solidFill>
                        <a:schemeClr val="tx1"/>
                      </a:solidFill>
                      <a:prstDash val="solid"/>
                      <a:round/>
                      <a:headEnd type="none" w="med" len="med"/>
                      <a:tailEnd type="none" w="med" len="med"/>
                    </a:lnT>
                    <a:solidFill>
                      <a:schemeClr val="bg1"/>
                    </a:solidFill>
                  </a:tcPr>
                </a:tc>
                <a:tc>
                  <a:txBody>
                    <a:bodyPr/>
                    <a:lstStyle/>
                    <a:p>
                      <a:pPr algn="l"/>
                      <a:r>
                        <a:rPr lang="de-DE" sz="1100" dirty="0">
                          <a:solidFill>
                            <a:schemeClr val="tx1"/>
                          </a:solidFill>
                          <a:latin typeface="Askan"/>
                        </a:rPr>
                        <a:t>Apple AAPL</a:t>
                      </a:r>
                      <a:endParaRPr lang="en-US" sz="1100" dirty="0">
                        <a:solidFill>
                          <a:schemeClr val="tx1"/>
                        </a:solidFill>
                        <a:latin typeface="Askan"/>
                      </a:endParaRPr>
                    </a:p>
                  </a:txBody>
                  <a:tcPr anchor="ctr">
                    <a:lnT w="3175" cap="flat" cmpd="sng" algn="ctr">
                      <a:solidFill>
                        <a:schemeClr val="tx1"/>
                      </a:solidFill>
                      <a:prstDash val="solid"/>
                      <a:round/>
                      <a:headEnd type="none" w="med" len="med"/>
                      <a:tailEnd type="none" w="med" len="med"/>
                    </a:lnT>
                    <a:solidFill>
                      <a:schemeClr val="bg1"/>
                    </a:solidFill>
                  </a:tcPr>
                </a:tc>
                <a:tc>
                  <a:txBody>
                    <a:bodyPr/>
                    <a:lstStyle/>
                    <a:p>
                      <a:pPr algn="l"/>
                      <a:r>
                        <a:rPr lang="de-DE" sz="1100" dirty="0">
                          <a:solidFill>
                            <a:schemeClr val="tx1"/>
                          </a:solidFill>
                          <a:latin typeface="Askan"/>
                        </a:rPr>
                        <a:t>3.668T</a:t>
                      </a:r>
                      <a:endParaRPr lang="en-US" sz="1100" dirty="0">
                        <a:solidFill>
                          <a:schemeClr val="tx1"/>
                        </a:solidFill>
                        <a:latin typeface="Askan"/>
                      </a:endParaRPr>
                    </a:p>
                  </a:txBody>
                  <a:tcPr anchor="ctr">
                    <a:lnT w="3175" cap="flat" cmpd="sng" algn="ctr">
                      <a:solidFill>
                        <a:schemeClr val="tx1"/>
                      </a:solidFill>
                      <a:prstDash val="solid"/>
                      <a:round/>
                      <a:headEnd type="none" w="med" len="med"/>
                      <a:tailEnd type="none" w="med" len="med"/>
                    </a:lnT>
                    <a:solidFill>
                      <a:schemeClr val="bg1"/>
                    </a:solidFill>
                  </a:tcPr>
                </a:tc>
                <a:extLst>
                  <a:ext uri="{0D108BD9-81ED-4DB2-BD59-A6C34878D82A}">
                    <a16:rowId xmlns:a16="http://schemas.microsoft.com/office/drawing/2014/main" val="1788276338"/>
                  </a:ext>
                </a:extLst>
              </a:tr>
              <a:tr h="245362">
                <a:tc>
                  <a:txBody>
                    <a:bodyPr/>
                    <a:lstStyle/>
                    <a:p>
                      <a:pPr algn="l"/>
                      <a:r>
                        <a:rPr lang="de-DE" sz="1100" dirty="0">
                          <a:solidFill>
                            <a:schemeClr val="tx1"/>
                          </a:solidFill>
                          <a:latin typeface="Askan"/>
                        </a:rPr>
                        <a:t>2</a:t>
                      </a:r>
                      <a:endParaRPr lang="en-US" sz="1100" dirty="0">
                        <a:solidFill>
                          <a:schemeClr val="tx1"/>
                        </a:solidFill>
                        <a:latin typeface="Askan"/>
                      </a:endParaRPr>
                    </a:p>
                  </a:txBody>
                  <a:tcPr anchor="ctr">
                    <a:solidFill>
                      <a:schemeClr val="bg1"/>
                    </a:solidFill>
                  </a:tcPr>
                </a:tc>
                <a:tc>
                  <a:txBody>
                    <a:bodyPr/>
                    <a:lstStyle/>
                    <a:p>
                      <a:pPr algn="l"/>
                      <a:r>
                        <a:rPr lang="de-DE" sz="1100" dirty="0">
                          <a:solidFill>
                            <a:schemeClr val="tx1"/>
                          </a:solidFill>
                          <a:latin typeface="Askan"/>
                        </a:rPr>
                        <a:t>NVIDIA NVDA</a:t>
                      </a:r>
                      <a:endParaRPr lang="en-US" sz="1100" dirty="0">
                        <a:solidFill>
                          <a:schemeClr val="tx1"/>
                        </a:solidFill>
                        <a:latin typeface="Askan"/>
                      </a:endParaRPr>
                    </a:p>
                  </a:txBody>
                  <a:tcPr anchor="ctr">
                    <a:solidFill>
                      <a:schemeClr val="bg1"/>
                    </a:solidFill>
                  </a:tcPr>
                </a:tc>
                <a:tc>
                  <a:txBody>
                    <a:bodyPr/>
                    <a:lstStyle/>
                    <a:p>
                      <a:pPr algn="l"/>
                      <a:r>
                        <a:rPr lang="de-DE" sz="1100" dirty="0">
                          <a:solidFill>
                            <a:schemeClr val="tx1"/>
                          </a:solidFill>
                          <a:latin typeface="Askan"/>
                        </a:rPr>
                        <a:t>3.431T</a:t>
                      </a:r>
                      <a:endParaRPr lang="en-US" sz="1100" dirty="0">
                        <a:solidFill>
                          <a:schemeClr val="tx1"/>
                        </a:solidFill>
                        <a:latin typeface="Askan"/>
                      </a:endParaRPr>
                    </a:p>
                  </a:txBody>
                  <a:tcPr anchor="ctr">
                    <a:solidFill>
                      <a:schemeClr val="bg1"/>
                    </a:solidFill>
                  </a:tcPr>
                </a:tc>
                <a:extLst>
                  <a:ext uri="{0D108BD9-81ED-4DB2-BD59-A6C34878D82A}">
                    <a16:rowId xmlns:a16="http://schemas.microsoft.com/office/drawing/2014/main" val="3127577321"/>
                  </a:ext>
                </a:extLst>
              </a:tr>
              <a:tr h="245362">
                <a:tc>
                  <a:txBody>
                    <a:bodyPr/>
                    <a:lstStyle/>
                    <a:p>
                      <a:pPr algn="l"/>
                      <a:r>
                        <a:rPr lang="de-DE" sz="1100" dirty="0">
                          <a:solidFill>
                            <a:schemeClr val="tx1"/>
                          </a:solidFill>
                          <a:latin typeface="Askan"/>
                        </a:rPr>
                        <a:t>3</a:t>
                      </a:r>
                      <a:endParaRPr lang="en-US" sz="1100" dirty="0">
                        <a:solidFill>
                          <a:schemeClr val="tx1"/>
                        </a:solidFill>
                        <a:latin typeface="Askan"/>
                      </a:endParaRPr>
                    </a:p>
                  </a:txBody>
                  <a:tcPr anchor="ctr">
                    <a:solidFill>
                      <a:schemeClr val="bg1"/>
                    </a:solidFill>
                  </a:tcPr>
                </a:tc>
                <a:tc>
                  <a:txBody>
                    <a:bodyPr/>
                    <a:lstStyle/>
                    <a:p>
                      <a:pPr algn="l"/>
                      <a:r>
                        <a:rPr lang="de-DE" sz="1100" dirty="0">
                          <a:solidFill>
                            <a:schemeClr val="tx1"/>
                          </a:solidFill>
                          <a:latin typeface="Askan"/>
                        </a:rPr>
                        <a:t>Microsoft MSFT</a:t>
                      </a:r>
                      <a:endParaRPr lang="en-US" sz="1100" dirty="0">
                        <a:solidFill>
                          <a:schemeClr val="tx1"/>
                        </a:solidFill>
                        <a:latin typeface="Askan"/>
                      </a:endParaRPr>
                    </a:p>
                  </a:txBody>
                  <a:tcPr anchor="ctr">
                    <a:solidFill>
                      <a:schemeClr val="bg1"/>
                    </a:solidFill>
                  </a:tcPr>
                </a:tc>
                <a:tc>
                  <a:txBody>
                    <a:bodyPr/>
                    <a:lstStyle/>
                    <a:p>
                      <a:pPr algn="l"/>
                      <a:r>
                        <a:rPr lang="de-DE" sz="1100" dirty="0">
                          <a:solidFill>
                            <a:schemeClr val="tx1"/>
                          </a:solidFill>
                          <a:latin typeface="Askan"/>
                        </a:rPr>
                        <a:t>3.156T</a:t>
                      </a:r>
                      <a:endParaRPr lang="en-US" sz="1100" dirty="0">
                        <a:solidFill>
                          <a:schemeClr val="tx1"/>
                        </a:solidFill>
                        <a:latin typeface="Askan"/>
                      </a:endParaRPr>
                    </a:p>
                  </a:txBody>
                  <a:tcPr anchor="ctr">
                    <a:solidFill>
                      <a:schemeClr val="bg1"/>
                    </a:solidFill>
                  </a:tcPr>
                </a:tc>
                <a:extLst>
                  <a:ext uri="{0D108BD9-81ED-4DB2-BD59-A6C34878D82A}">
                    <a16:rowId xmlns:a16="http://schemas.microsoft.com/office/drawing/2014/main" val="2398048377"/>
                  </a:ext>
                </a:extLst>
              </a:tr>
              <a:tr h="245362">
                <a:tc>
                  <a:txBody>
                    <a:bodyPr/>
                    <a:lstStyle/>
                    <a:p>
                      <a:pPr algn="l"/>
                      <a:r>
                        <a:rPr lang="de-DE" sz="1100" b="1" dirty="0">
                          <a:solidFill>
                            <a:schemeClr val="tx1"/>
                          </a:solidFill>
                          <a:highlight>
                            <a:srgbClr val="66D082"/>
                          </a:highlight>
                          <a:latin typeface="Askan"/>
                        </a:rPr>
                        <a:t>4</a:t>
                      </a:r>
                      <a:endParaRPr lang="en-US" sz="1100" b="1" dirty="0">
                        <a:solidFill>
                          <a:schemeClr val="tx1"/>
                        </a:solidFill>
                        <a:highlight>
                          <a:srgbClr val="66D082"/>
                        </a:highlight>
                        <a:latin typeface="Askan"/>
                      </a:endParaRPr>
                    </a:p>
                  </a:txBody>
                  <a:tcPr anchor="ctr">
                    <a:solidFill>
                      <a:schemeClr val="bg1"/>
                    </a:solidFill>
                  </a:tcPr>
                </a:tc>
                <a:tc>
                  <a:txBody>
                    <a:bodyPr/>
                    <a:lstStyle/>
                    <a:p>
                      <a:pPr algn="l"/>
                      <a:r>
                        <a:rPr lang="de-DE" sz="1100" b="1" dirty="0">
                          <a:solidFill>
                            <a:schemeClr val="tx1"/>
                          </a:solidFill>
                          <a:highlight>
                            <a:srgbClr val="66D082"/>
                          </a:highlight>
                          <a:latin typeface="Askan"/>
                        </a:rPr>
                        <a:t>Alphabet GOOG</a:t>
                      </a:r>
                      <a:endParaRPr lang="en-US" sz="1100" b="1" dirty="0">
                        <a:solidFill>
                          <a:schemeClr val="tx1"/>
                        </a:solidFill>
                        <a:highlight>
                          <a:srgbClr val="66D082"/>
                        </a:highlight>
                        <a:latin typeface="Askan"/>
                      </a:endParaRPr>
                    </a:p>
                  </a:txBody>
                  <a:tcPr anchor="ctr">
                    <a:solidFill>
                      <a:schemeClr val="bg1"/>
                    </a:solidFill>
                  </a:tcPr>
                </a:tc>
                <a:tc>
                  <a:txBody>
                    <a:bodyPr/>
                    <a:lstStyle/>
                    <a:p>
                      <a:pPr algn="l"/>
                      <a:r>
                        <a:rPr lang="de-DE" sz="1100" b="1" dirty="0">
                          <a:solidFill>
                            <a:schemeClr val="tx1"/>
                          </a:solidFill>
                          <a:highlight>
                            <a:srgbClr val="66D082"/>
                          </a:highlight>
                          <a:latin typeface="Askan"/>
                        </a:rPr>
                        <a:t>2.382T</a:t>
                      </a:r>
                      <a:endParaRPr lang="en-US" sz="1100" b="1" dirty="0">
                        <a:solidFill>
                          <a:schemeClr val="tx1"/>
                        </a:solidFill>
                        <a:highlight>
                          <a:srgbClr val="66D082"/>
                        </a:highlight>
                        <a:latin typeface="Askan"/>
                      </a:endParaRPr>
                    </a:p>
                  </a:txBody>
                  <a:tcPr anchor="ctr">
                    <a:solidFill>
                      <a:schemeClr val="bg1"/>
                    </a:solidFill>
                  </a:tcPr>
                </a:tc>
                <a:extLst>
                  <a:ext uri="{0D108BD9-81ED-4DB2-BD59-A6C34878D82A}">
                    <a16:rowId xmlns:a16="http://schemas.microsoft.com/office/drawing/2014/main" val="576592802"/>
                  </a:ext>
                </a:extLst>
              </a:tr>
              <a:tr h="245362">
                <a:tc>
                  <a:txBody>
                    <a:bodyPr/>
                    <a:lstStyle/>
                    <a:p>
                      <a:pPr algn="l"/>
                      <a:r>
                        <a:rPr lang="de-DE" sz="1100" dirty="0">
                          <a:solidFill>
                            <a:schemeClr val="tx1"/>
                          </a:solidFill>
                          <a:latin typeface="Askan"/>
                        </a:rPr>
                        <a:t>5</a:t>
                      </a:r>
                      <a:endParaRPr lang="en-US" sz="1100" dirty="0">
                        <a:solidFill>
                          <a:schemeClr val="tx1"/>
                        </a:solidFill>
                        <a:latin typeface="Askan"/>
                      </a:endParaRPr>
                    </a:p>
                  </a:txBody>
                  <a:tcPr anchor="ctr">
                    <a:solidFill>
                      <a:schemeClr val="bg1"/>
                    </a:solidFill>
                  </a:tcPr>
                </a:tc>
                <a:tc>
                  <a:txBody>
                    <a:bodyPr/>
                    <a:lstStyle/>
                    <a:p>
                      <a:pPr algn="l"/>
                      <a:r>
                        <a:rPr lang="de-DE" sz="1100" dirty="0">
                          <a:solidFill>
                            <a:schemeClr val="tx1"/>
                          </a:solidFill>
                          <a:latin typeface="Askan"/>
                        </a:rPr>
                        <a:t>Amazon AMZN</a:t>
                      </a:r>
                      <a:endParaRPr lang="en-US" sz="1100" dirty="0">
                        <a:solidFill>
                          <a:schemeClr val="tx1"/>
                        </a:solidFill>
                        <a:latin typeface="Askan"/>
                      </a:endParaRPr>
                    </a:p>
                  </a:txBody>
                  <a:tcPr anchor="ctr">
                    <a:solidFill>
                      <a:schemeClr val="bg1"/>
                    </a:solidFill>
                  </a:tcPr>
                </a:tc>
                <a:tc>
                  <a:txBody>
                    <a:bodyPr/>
                    <a:lstStyle/>
                    <a:p>
                      <a:pPr algn="l"/>
                      <a:r>
                        <a:rPr lang="de-DE" sz="1100" dirty="0">
                          <a:solidFill>
                            <a:schemeClr val="tx1"/>
                          </a:solidFill>
                          <a:latin typeface="Askan"/>
                        </a:rPr>
                        <a:t>2.335T</a:t>
                      </a:r>
                      <a:endParaRPr lang="en-US" sz="1100" dirty="0">
                        <a:solidFill>
                          <a:schemeClr val="tx1"/>
                        </a:solidFill>
                        <a:latin typeface="Askan"/>
                      </a:endParaRPr>
                    </a:p>
                  </a:txBody>
                  <a:tcPr anchor="ctr">
                    <a:solidFill>
                      <a:schemeClr val="bg1"/>
                    </a:solidFill>
                  </a:tcPr>
                </a:tc>
                <a:extLst>
                  <a:ext uri="{0D108BD9-81ED-4DB2-BD59-A6C34878D82A}">
                    <a16:rowId xmlns:a16="http://schemas.microsoft.com/office/drawing/2014/main" val="1107493418"/>
                  </a:ext>
                </a:extLst>
              </a:tr>
              <a:tr h="245362">
                <a:tc>
                  <a:txBody>
                    <a:bodyPr/>
                    <a:lstStyle/>
                    <a:p>
                      <a:pPr algn="l"/>
                      <a:r>
                        <a:rPr lang="de-DE" sz="1100" dirty="0">
                          <a:solidFill>
                            <a:schemeClr val="tx1"/>
                          </a:solidFill>
                          <a:latin typeface="Askan"/>
                        </a:rPr>
                        <a:t>6</a:t>
                      </a:r>
                      <a:endParaRPr lang="en-US" sz="1100" dirty="0">
                        <a:solidFill>
                          <a:schemeClr val="tx1"/>
                        </a:solidFill>
                        <a:latin typeface="Askan"/>
                      </a:endParaRPr>
                    </a:p>
                  </a:txBody>
                  <a:tcPr anchor="ctr">
                    <a:solidFill>
                      <a:schemeClr val="bg1"/>
                    </a:solidFill>
                  </a:tcPr>
                </a:tc>
                <a:tc>
                  <a:txBody>
                    <a:bodyPr/>
                    <a:lstStyle/>
                    <a:p>
                      <a:pPr algn="l"/>
                      <a:r>
                        <a:rPr lang="de-DE" sz="1100" dirty="0">
                          <a:solidFill>
                            <a:schemeClr val="tx1"/>
                          </a:solidFill>
                          <a:latin typeface="Askan"/>
                        </a:rPr>
                        <a:t>Saudi Aramco</a:t>
                      </a:r>
                      <a:endParaRPr lang="en-US" sz="1100" dirty="0">
                        <a:solidFill>
                          <a:schemeClr val="tx1"/>
                        </a:solidFill>
                        <a:latin typeface="Askan"/>
                      </a:endParaRPr>
                    </a:p>
                  </a:txBody>
                  <a:tcPr anchor="ctr">
                    <a:solidFill>
                      <a:schemeClr val="bg1"/>
                    </a:solidFill>
                  </a:tcPr>
                </a:tc>
                <a:tc>
                  <a:txBody>
                    <a:bodyPr/>
                    <a:lstStyle/>
                    <a:p>
                      <a:pPr algn="l"/>
                      <a:r>
                        <a:rPr lang="de-DE" sz="1100" dirty="0">
                          <a:solidFill>
                            <a:schemeClr val="tx1"/>
                          </a:solidFill>
                          <a:latin typeface="Askan"/>
                        </a:rPr>
                        <a:t>1.802T</a:t>
                      </a:r>
                      <a:endParaRPr lang="en-US" sz="1100" dirty="0">
                        <a:solidFill>
                          <a:schemeClr val="tx1"/>
                        </a:solidFill>
                        <a:latin typeface="Askan"/>
                      </a:endParaRPr>
                    </a:p>
                  </a:txBody>
                  <a:tcPr anchor="ctr">
                    <a:solidFill>
                      <a:schemeClr val="bg1"/>
                    </a:solidFill>
                  </a:tcPr>
                </a:tc>
                <a:extLst>
                  <a:ext uri="{0D108BD9-81ED-4DB2-BD59-A6C34878D82A}">
                    <a16:rowId xmlns:a16="http://schemas.microsoft.com/office/drawing/2014/main" val="1784315685"/>
                  </a:ext>
                </a:extLst>
              </a:tr>
              <a:tr h="401501">
                <a:tc>
                  <a:txBody>
                    <a:bodyPr/>
                    <a:lstStyle/>
                    <a:p>
                      <a:pPr algn="l"/>
                      <a:r>
                        <a:rPr lang="de-DE" sz="1100" dirty="0">
                          <a:solidFill>
                            <a:schemeClr val="tx1"/>
                          </a:solidFill>
                          <a:latin typeface="Askan"/>
                        </a:rPr>
                        <a:t>7</a:t>
                      </a:r>
                      <a:endParaRPr lang="en-US" sz="1100" dirty="0">
                        <a:solidFill>
                          <a:schemeClr val="tx1"/>
                        </a:solidFill>
                        <a:latin typeface="Askan"/>
                      </a:endParaRPr>
                    </a:p>
                  </a:txBody>
                  <a:tcPr anchor="ctr">
                    <a:solidFill>
                      <a:schemeClr val="bg1"/>
                    </a:solidFill>
                  </a:tcPr>
                </a:tc>
                <a:tc>
                  <a:txBody>
                    <a:bodyPr/>
                    <a:lstStyle/>
                    <a:p>
                      <a:pPr algn="l"/>
                      <a:r>
                        <a:rPr lang="de-DE" sz="1100" dirty="0">
                          <a:solidFill>
                            <a:schemeClr val="tx1"/>
                          </a:solidFill>
                          <a:latin typeface="Askan"/>
                        </a:rPr>
                        <a:t>Meta (Facebook) META</a:t>
                      </a:r>
                      <a:endParaRPr lang="en-US" sz="1100" dirty="0">
                        <a:solidFill>
                          <a:schemeClr val="tx1"/>
                        </a:solidFill>
                        <a:latin typeface="Askan"/>
                      </a:endParaRPr>
                    </a:p>
                  </a:txBody>
                  <a:tcPr anchor="ctr">
                    <a:solidFill>
                      <a:schemeClr val="bg1"/>
                    </a:solidFill>
                  </a:tcPr>
                </a:tc>
                <a:tc>
                  <a:txBody>
                    <a:bodyPr/>
                    <a:lstStyle/>
                    <a:p>
                      <a:pPr algn="l"/>
                      <a:r>
                        <a:rPr lang="de-DE" sz="1100" dirty="0">
                          <a:solidFill>
                            <a:schemeClr val="tx1"/>
                          </a:solidFill>
                          <a:latin typeface="Askan"/>
                        </a:rPr>
                        <a:t>1.541T</a:t>
                      </a:r>
                      <a:endParaRPr lang="en-US" sz="1100" dirty="0">
                        <a:solidFill>
                          <a:schemeClr val="tx1"/>
                        </a:solidFill>
                        <a:latin typeface="Askan"/>
                      </a:endParaRPr>
                    </a:p>
                  </a:txBody>
                  <a:tcPr anchor="ctr">
                    <a:solidFill>
                      <a:schemeClr val="bg1"/>
                    </a:solidFill>
                  </a:tcPr>
                </a:tc>
                <a:extLst>
                  <a:ext uri="{0D108BD9-81ED-4DB2-BD59-A6C34878D82A}">
                    <a16:rowId xmlns:a16="http://schemas.microsoft.com/office/drawing/2014/main" val="3577758419"/>
                  </a:ext>
                </a:extLst>
              </a:tr>
              <a:tr h="245362">
                <a:tc>
                  <a:txBody>
                    <a:bodyPr/>
                    <a:lstStyle/>
                    <a:p>
                      <a:pPr algn="l"/>
                      <a:r>
                        <a:rPr lang="de-DE" sz="1100" dirty="0">
                          <a:solidFill>
                            <a:schemeClr val="tx1"/>
                          </a:solidFill>
                          <a:latin typeface="Askan"/>
                        </a:rPr>
                        <a:t>8</a:t>
                      </a:r>
                      <a:endParaRPr lang="en-US" sz="1100" dirty="0">
                        <a:solidFill>
                          <a:schemeClr val="tx1"/>
                        </a:solidFill>
                        <a:latin typeface="Askan"/>
                      </a:endParaRPr>
                    </a:p>
                  </a:txBody>
                  <a:tcPr anchor="ctr">
                    <a:solidFill>
                      <a:schemeClr val="bg1"/>
                    </a:solidFill>
                  </a:tcPr>
                </a:tc>
                <a:tc>
                  <a:txBody>
                    <a:bodyPr/>
                    <a:lstStyle/>
                    <a:p>
                      <a:pPr algn="l"/>
                      <a:r>
                        <a:rPr lang="de-DE" sz="1100" dirty="0">
                          <a:solidFill>
                            <a:schemeClr val="tx1"/>
                          </a:solidFill>
                          <a:latin typeface="Askan"/>
                        </a:rPr>
                        <a:t>Tesla TSLA</a:t>
                      </a:r>
                      <a:endParaRPr lang="en-US" sz="1100" dirty="0">
                        <a:solidFill>
                          <a:schemeClr val="tx1"/>
                        </a:solidFill>
                        <a:latin typeface="Askan"/>
                      </a:endParaRPr>
                    </a:p>
                  </a:txBody>
                  <a:tcPr anchor="ctr">
                    <a:solidFill>
                      <a:schemeClr val="bg1"/>
                    </a:solidFill>
                  </a:tcPr>
                </a:tc>
                <a:tc>
                  <a:txBody>
                    <a:bodyPr/>
                    <a:lstStyle/>
                    <a:p>
                      <a:pPr algn="l"/>
                      <a:r>
                        <a:rPr lang="de-DE" sz="1100" dirty="0">
                          <a:solidFill>
                            <a:schemeClr val="tx1"/>
                          </a:solidFill>
                          <a:latin typeface="Askan"/>
                        </a:rPr>
                        <a:t>1.267T</a:t>
                      </a:r>
                      <a:endParaRPr lang="en-US" sz="1100" dirty="0">
                        <a:solidFill>
                          <a:schemeClr val="tx1"/>
                        </a:solidFill>
                        <a:latin typeface="Askan"/>
                      </a:endParaRPr>
                    </a:p>
                  </a:txBody>
                  <a:tcPr anchor="ctr">
                    <a:solidFill>
                      <a:schemeClr val="bg1"/>
                    </a:solidFill>
                  </a:tcPr>
                </a:tc>
                <a:extLst>
                  <a:ext uri="{0D108BD9-81ED-4DB2-BD59-A6C34878D82A}">
                    <a16:rowId xmlns:a16="http://schemas.microsoft.com/office/drawing/2014/main" val="1465192420"/>
                  </a:ext>
                </a:extLst>
              </a:tr>
              <a:tr h="245362">
                <a:tc>
                  <a:txBody>
                    <a:bodyPr/>
                    <a:lstStyle/>
                    <a:p>
                      <a:pPr algn="l"/>
                      <a:r>
                        <a:rPr lang="de-DE" sz="1100" dirty="0">
                          <a:solidFill>
                            <a:schemeClr val="tx1"/>
                          </a:solidFill>
                          <a:latin typeface="Askan"/>
                        </a:rPr>
                        <a:t>9</a:t>
                      </a:r>
                      <a:endParaRPr lang="en-US" sz="1100" dirty="0">
                        <a:solidFill>
                          <a:schemeClr val="tx1"/>
                        </a:solidFill>
                        <a:latin typeface="Askan"/>
                      </a:endParaRPr>
                    </a:p>
                  </a:txBody>
                  <a:tcPr anchor="ctr">
                    <a:solidFill>
                      <a:schemeClr val="bg1"/>
                    </a:solidFill>
                  </a:tcPr>
                </a:tc>
                <a:tc>
                  <a:txBody>
                    <a:bodyPr/>
                    <a:lstStyle/>
                    <a:p>
                      <a:pPr algn="l"/>
                      <a:r>
                        <a:rPr lang="de-DE" sz="1100" dirty="0">
                          <a:solidFill>
                            <a:schemeClr val="tx1"/>
                          </a:solidFill>
                          <a:latin typeface="Askan"/>
                        </a:rPr>
                        <a:t>Broadcom AVGO</a:t>
                      </a:r>
                      <a:endParaRPr lang="en-US" sz="1100" dirty="0">
                        <a:solidFill>
                          <a:schemeClr val="tx1"/>
                        </a:solidFill>
                        <a:latin typeface="Askan"/>
                      </a:endParaRPr>
                    </a:p>
                  </a:txBody>
                  <a:tcPr anchor="ctr">
                    <a:solidFill>
                      <a:schemeClr val="bg1"/>
                    </a:solidFill>
                  </a:tcPr>
                </a:tc>
                <a:tc>
                  <a:txBody>
                    <a:bodyPr/>
                    <a:lstStyle/>
                    <a:p>
                      <a:pPr algn="l"/>
                      <a:r>
                        <a:rPr lang="de-DE" sz="1100" dirty="0">
                          <a:solidFill>
                            <a:schemeClr val="tx1"/>
                          </a:solidFill>
                          <a:latin typeface="Askan"/>
                        </a:rPr>
                        <a:t>1.074T</a:t>
                      </a:r>
                      <a:endParaRPr lang="en-US" sz="1100" dirty="0">
                        <a:solidFill>
                          <a:schemeClr val="tx1"/>
                        </a:solidFill>
                        <a:latin typeface="Askan"/>
                      </a:endParaRPr>
                    </a:p>
                  </a:txBody>
                  <a:tcPr anchor="ctr">
                    <a:solidFill>
                      <a:schemeClr val="bg1"/>
                    </a:solidFill>
                  </a:tcPr>
                </a:tc>
                <a:extLst>
                  <a:ext uri="{0D108BD9-81ED-4DB2-BD59-A6C34878D82A}">
                    <a16:rowId xmlns:a16="http://schemas.microsoft.com/office/drawing/2014/main" val="782700371"/>
                  </a:ext>
                </a:extLst>
              </a:tr>
              <a:tr h="245362">
                <a:tc>
                  <a:txBody>
                    <a:bodyPr/>
                    <a:lstStyle/>
                    <a:p>
                      <a:pPr algn="l"/>
                      <a:r>
                        <a:rPr lang="de-DE" sz="1100" dirty="0">
                          <a:solidFill>
                            <a:schemeClr val="tx1"/>
                          </a:solidFill>
                          <a:latin typeface="Askan"/>
                        </a:rPr>
                        <a:t>10</a:t>
                      </a:r>
                      <a:endParaRPr lang="en-US" sz="1100" dirty="0">
                        <a:solidFill>
                          <a:schemeClr val="tx1"/>
                        </a:solidFill>
                        <a:latin typeface="Askan"/>
                      </a:endParaRPr>
                    </a:p>
                  </a:txBody>
                  <a:tcPr anchor="ctr">
                    <a:solidFill>
                      <a:schemeClr val="bg1"/>
                    </a:solidFill>
                  </a:tcPr>
                </a:tc>
                <a:tc>
                  <a:txBody>
                    <a:bodyPr/>
                    <a:lstStyle/>
                    <a:p>
                      <a:pPr algn="l"/>
                      <a:r>
                        <a:rPr lang="de-DE" sz="1100" dirty="0">
                          <a:solidFill>
                            <a:schemeClr val="tx1"/>
                          </a:solidFill>
                          <a:latin typeface="Askan"/>
                        </a:rPr>
                        <a:t>TSMC TSM</a:t>
                      </a:r>
                      <a:endParaRPr lang="en-US" sz="1100" dirty="0">
                        <a:solidFill>
                          <a:schemeClr val="tx1"/>
                        </a:solidFill>
                        <a:latin typeface="Askan"/>
                      </a:endParaRPr>
                    </a:p>
                  </a:txBody>
                  <a:tcPr anchor="ctr">
                    <a:solidFill>
                      <a:schemeClr val="bg1"/>
                    </a:solidFill>
                  </a:tcPr>
                </a:tc>
                <a:tc>
                  <a:txBody>
                    <a:bodyPr/>
                    <a:lstStyle/>
                    <a:p>
                      <a:pPr algn="l"/>
                      <a:r>
                        <a:rPr lang="de-DE" sz="1100" dirty="0">
                          <a:solidFill>
                            <a:schemeClr val="tx1"/>
                          </a:solidFill>
                          <a:latin typeface="Askan"/>
                        </a:rPr>
                        <a:t>1.074T</a:t>
                      </a:r>
                      <a:endParaRPr lang="en-US" sz="1100" dirty="0">
                        <a:solidFill>
                          <a:schemeClr val="tx1"/>
                        </a:solidFill>
                        <a:latin typeface="Askan"/>
                      </a:endParaRPr>
                    </a:p>
                  </a:txBody>
                  <a:tcPr anchor="ctr">
                    <a:solidFill>
                      <a:schemeClr val="bg1"/>
                    </a:solidFill>
                  </a:tcPr>
                </a:tc>
                <a:extLst>
                  <a:ext uri="{0D108BD9-81ED-4DB2-BD59-A6C34878D82A}">
                    <a16:rowId xmlns:a16="http://schemas.microsoft.com/office/drawing/2014/main" val="865458927"/>
                  </a:ext>
                </a:extLst>
              </a:tr>
              <a:tr h="267667">
                <a:tc>
                  <a:txBody>
                    <a:bodyPr/>
                    <a:lstStyle/>
                    <a:p>
                      <a:pPr algn="l"/>
                      <a:r>
                        <a:rPr lang="de-DE" sz="1100" b="1" dirty="0">
                          <a:solidFill>
                            <a:schemeClr val="tx1"/>
                          </a:solidFill>
                          <a:latin typeface="Askan"/>
                        </a:rPr>
                        <a:t>Total</a:t>
                      </a:r>
                      <a:endParaRPr lang="en-US" sz="1100" b="1" dirty="0">
                        <a:solidFill>
                          <a:schemeClr val="tx1"/>
                        </a:solidFill>
                        <a:latin typeface="Askan"/>
                      </a:endParaRPr>
                    </a:p>
                  </a:txBody>
                  <a:tcPr anchor="ctr">
                    <a:solidFill>
                      <a:schemeClr val="bg1"/>
                    </a:solidFill>
                  </a:tcPr>
                </a:tc>
                <a:tc>
                  <a:txBody>
                    <a:bodyPr/>
                    <a:lstStyle/>
                    <a:p>
                      <a:pPr algn="l"/>
                      <a:endParaRPr lang="en-US" sz="1100" b="1" dirty="0">
                        <a:solidFill>
                          <a:schemeClr val="tx1"/>
                        </a:solidFill>
                        <a:latin typeface="Askan"/>
                      </a:endParaRPr>
                    </a:p>
                  </a:txBody>
                  <a:tcPr anchor="ctr">
                    <a:solidFill>
                      <a:schemeClr val="bg1"/>
                    </a:solidFill>
                  </a:tcPr>
                </a:tc>
                <a:tc>
                  <a:txBody>
                    <a:bodyPr/>
                    <a:lstStyle/>
                    <a:p>
                      <a:pPr algn="l"/>
                      <a:r>
                        <a:rPr lang="de-DE" sz="1100" b="1" dirty="0">
                          <a:solidFill>
                            <a:schemeClr val="tx1"/>
                          </a:solidFill>
                          <a:latin typeface="Askan"/>
                        </a:rPr>
                        <a:t>21.730T</a:t>
                      </a:r>
                      <a:endParaRPr lang="en-US" sz="1100" b="1" dirty="0">
                        <a:solidFill>
                          <a:schemeClr val="tx1"/>
                        </a:solidFill>
                        <a:latin typeface="Askan"/>
                      </a:endParaRPr>
                    </a:p>
                  </a:txBody>
                  <a:tcPr anchor="ctr">
                    <a:solidFill>
                      <a:schemeClr val="bg1"/>
                    </a:solidFill>
                  </a:tcPr>
                </a:tc>
                <a:extLst>
                  <a:ext uri="{0D108BD9-81ED-4DB2-BD59-A6C34878D82A}">
                    <a16:rowId xmlns:a16="http://schemas.microsoft.com/office/drawing/2014/main" val="749651342"/>
                  </a:ext>
                </a:extLst>
              </a:tr>
            </a:tbl>
          </a:graphicData>
        </a:graphic>
      </p:graphicFrame>
      <p:sp>
        <p:nvSpPr>
          <p:cNvPr id="17" name="TextBox 16">
            <a:extLst>
              <a:ext uri="{FF2B5EF4-FFF2-40B4-BE49-F238E27FC236}">
                <a16:creationId xmlns:a16="http://schemas.microsoft.com/office/drawing/2014/main" id="{FD3738F0-19CB-092C-F927-37C8855E9BA1}"/>
              </a:ext>
            </a:extLst>
          </p:cNvPr>
          <p:cNvSpPr txBox="1"/>
          <p:nvPr/>
        </p:nvSpPr>
        <p:spPr>
          <a:xfrm>
            <a:off x="838200" y="6223023"/>
            <a:ext cx="8877300" cy="338554"/>
          </a:xfrm>
          <a:prstGeom prst="rect">
            <a:avLst/>
          </a:prstGeom>
          <a:noFill/>
        </p:spPr>
        <p:txBody>
          <a:bodyPr wrap="square">
            <a:spAutoFit/>
          </a:bodyPr>
          <a:lstStyle/>
          <a:p>
            <a:r>
              <a:rPr lang="en-US" sz="800" dirty="0">
                <a:latin typeface="Askan"/>
              </a:rPr>
              <a:t>Stand: 09/01/2025 </a:t>
            </a:r>
            <a:r>
              <a:rPr lang="en-US" sz="800" dirty="0">
                <a:latin typeface="Askan"/>
                <a:hlinkClick r:id="rId5"/>
              </a:rPr>
              <a:t>https://companiesmarketcap.com/</a:t>
            </a:r>
            <a:endParaRPr lang="en-US" sz="800" dirty="0">
              <a:latin typeface="Askan"/>
            </a:endParaRPr>
          </a:p>
          <a:p>
            <a:r>
              <a:rPr lang="en-US" sz="800" dirty="0">
                <a:latin typeface="Askan"/>
              </a:rPr>
              <a:t>Billion (T)= </a:t>
            </a:r>
            <a:r>
              <a:rPr lang="en-US" sz="800" b="1" i="0" dirty="0">
                <a:solidFill>
                  <a:srgbClr val="1F1F1F"/>
                </a:solidFill>
                <a:effectLst/>
                <a:latin typeface="Google Sans"/>
              </a:rPr>
              <a:t>1 000 000 000 000</a:t>
            </a:r>
            <a:endParaRPr lang="en-US" sz="800" dirty="0">
              <a:latin typeface="Askan"/>
            </a:endParaRPr>
          </a:p>
        </p:txBody>
      </p:sp>
      <p:sp>
        <p:nvSpPr>
          <p:cNvPr id="8" name="Titel 1">
            <a:extLst>
              <a:ext uri="{FF2B5EF4-FFF2-40B4-BE49-F238E27FC236}">
                <a16:creationId xmlns:a16="http://schemas.microsoft.com/office/drawing/2014/main" id="{F6B99418-85DA-9AEF-B872-11FDDD62FF1C}"/>
              </a:ext>
            </a:extLst>
          </p:cNvPr>
          <p:cNvSpPr>
            <a:spLocks noGrp="1"/>
          </p:cNvSpPr>
          <p:nvPr>
            <p:ph type="title"/>
          </p:nvPr>
        </p:nvSpPr>
        <p:spPr>
          <a:xfrm>
            <a:off x="884476" y="699439"/>
            <a:ext cx="10515600" cy="1054099"/>
          </a:xfrm>
        </p:spPr>
        <p:txBody>
          <a:bodyPr anchor="t">
            <a:normAutofit/>
          </a:bodyPr>
          <a:lstStyle/>
          <a:p>
            <a:r>
              <a:rPr lang="de-DE" sz="1400" spc="300" dirty="0">
                <a:solidFill>
                  <a:srgbClr val="66D082"/>
                </a:solidFill>
                <a:latin typeface="Askan"/>
              </a:rPr>
              <a:t>Am 9. Januar 2025 betrug die Gesamtmarktkapitalisierung der Top 10 Unternehmen weltweit etwa 21,730 Billionen US-Dollar. </a:t>
            </a:r>
          </a:p>
        </p:txBody>
      </p:sp>
    </p:spTree>
    <p:extLst>
      <p:ext uri="{BB962C8B-B14F-4D97-AF65-F5344CB8AC3E}">
        <p14:creationId xmlns:p14="http://schemas.microsoft.com/office/powerpoint/2010/main" val="42578779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025BE7-7AFB-470C-97F6-53AC943ED824}"/>
            </a:ext>
          </a:extLst>
        </p:cNvPr>
        <p:cNvGrpSpPr/>
        <p:nvPr/>
      </p:nvGrpSpPr>
      <p:grpSpPr>
        <a:xfrm>
          <a:off x="0" y="0"/>
          <a:ext cx="0" cy="0"/>
          <a:chOff x="0" y="0"/>
          <a:chExt cx="0" cy="0"/>
        </a:xfrm>
      </p:grpSpPr>
      <p:pic>
        <p:nvPicPr>
          <p:cNvPr id="12" name="Picture 11">
            <a:extLst>
              <a:ext uri="{FF2B5EF4-FFF2-40B4-BE49-F238E27FC236}">
                <a16:creationId xmlns:a16="http://schemas.microsoft.com/office/drawing/2014/main" id="{CFD2E471-DB0E-D353-2FB2-957DD6C5348D}"/>
              </a:ext>
            </a:extLst>
          </p:cNvPr>
          <p:cNvPicPr>
            <a:picLocks noChangeAspect="1"/>
          </p:cNvPicPr>
          <p:nvPr/>
        </p:nvPicPr>
        <p:blipFill>
          <a:blip r:embed="rId3">
            <a:biLevel thresh="25000"/>
            <a:extLst>
              <a:ext uri="{BEBA8EAE-BF5A-486C-A8C5-ECC9F3942E4B}">
                <a14:imgProps xmlns:a14="http://schemas.microsoft.com/office/drawing/2010/main">
                  <a14:imgLayer r:embed="rId4">
                    <a14:imgEffect>
                      <a14:artisticPhotocopy/>
                    </a14:imgEffect>
                  </a14:imgLayer>
                </a14:imgProps>
              </a:ext>
            </a:extLst>
          </a:blip>
          <a:srcRect l="37544"/>
          <a:stretch/>
        </p:blipFill>
        <p:spPr>
          <a:xfrm>
            <a:off x="10268738" y="-95881"/>
            <a:ext cx="8280904" cy="7290914"/>
          </a:xfrm>
          <a:custGeom>
            <a:avLst/>
            <a:gdLst>
              <a:gd name="connsiteX0" fmla="*/ 1221254 w 8280904"/>
              <a:gd name="connsiteY0" fmla="*/ 0 h 7290914"/>
              <a:gd name="connsiteX1" fmla="*/ 8280904 w 8280904"/>
              <a:gd name="connsiteY1" fmla="*/ 0 h 7290914"/>
              <a:gd name="connsiteX2" fmla="*/ 8280904 w 8280904"/>
              <a:gd name="connsiteY2" fmla="*/ 7290914 h 7290914"/>
              <a:gd name="connsiteX3" fmla="*/ 0 w 8280904"/>
              <a:gd name="connsiteY3" fmla="*/ 7290914 h 7290914"/>
            </a:gdLst>
            <a:ahLst/>
            <a:cxnLst>
              <a:cxn ang="0">
                <a:pos x="connsiteX0" y="connsiteY0"/>
              </a:cxn>
              <a:cxn ang="0">
                <a:pos x="connsiteX1" y="connsiteY1"/>
              </a:cxn>
              <a:cxn ang="0">
                <a:pos x="connsiteX2" y="connsiteY2"/>
              </a:cxn>
              <a:cxn ang="0">
                <a:pos x="connsiteX3" y="connsiteY3"/>
              </a:cxn>
            </a:cxnLst>
            <a:rect l="l" t="t" r="r" b="b"/>
            <a:pathLst>
              <a:path w="8280904" h="7290914">
                <a:moveTo>
                  <a:pt x="1221254" y="0"/>
                </a:moveTo>
                <a:lnTo>
                  <a:pt x="8280904" y="0"/>
                </a:lnTo>
                <a:lnTo>
                  <a:pt x="8280904" y="7290914"/>
                </a:lnTo>
                <a:lnTo>
                  <a:pt x="0" y="7290914"/>
                </a:lnTo>
                <a:close/>
              </a:path>
            </a:pathLst>
          </a:custGeom>
        </p:spPr>
      </p:pic>
      <p:sp>
        <p:nvSpPr>
          <p:cNvPr id="4" name="Foliennummernplatzhalter 3">
            <a:extLst>
              <a:ext uri="{FF2B5EF4-FFF2-40B4-BE49-F238E27FC236}">
                <a16:creationId xmlns:a16="http://schemas.microsoft.com/office/drawing/2014/main" id="{6D6ADCAB-5A54-BB70-543E-44FFA6638538}"/>
              </a:ext>
            </a:extLst>
          </p:cNvPr>
          <p:cNvSpPr>
            <a:spLocks noGrp="1"/>
          </p:cNvSpPr>
          <p:nvPr>
            <p:ph type="sldNum" sz="quarter" idx="12"/>
          </p:nvPr>
        </p:nvSpPr>
        <p:spPr/>
        <p:txBody>
          <a:bodyPr/>
          <a:lstStyle/>
          <a:p>
            <a:fld id="{B01D1D1E-D4F6-4C1C-B7C7-8D49125CABEB}" type="slidenum">
              <a:rPr lang="de-DE" sz="1000" smtClean="0">
                <a:latin typeface="Askan"/>
              </a:rPr>
              <a:t>7</a:t>
            </a:fld>
            <a:endParaRPr lang="de-DE" sz="1000" dirty="0">
              <a:latin typeface="Askan"/>
            </a:endParaRPr>
          </a:p>
        </p:txBody>
      </p:sp>
      <p:sp>
        <p:nvSpPr>
          <p:cNvPr id="5" name="Fußzeilenplatzhalter 4">
            <a:extLst>
              <a:ext uri="{FF2B5EF4-FFF2-40B4-BE49-F238E27FC236}">
                <a16:creationId xmlns:a16="http://schemas.microsoft.com/office/drawing/2014/main" id="{4DC227BE-6138-348B-AED3-5E9FCC9BAB2A}"/>
              </a:ext>
            </a:extLst>
          </p:cNvPr>
          <p:cNvSpPr>
            <a:spLocks noGrp="1"/>
          </p:cNvSpPr>
          <p:nvPr>
            <p:ph type="ftr" sz="quarter" idx="11"/>
          </p:nvPr>
        </p:nvSpPr>
        <p:spPr/>
        <p:txBody>
          <a:bodyPr/>
          <a:lstStyle/>
          <a:p>
            <a:r>
              <a:rPr lang="de-DE" sz="1000" dirty="0">
                <a:latin typeface="Askan"/>
              </a:rPr>
              <a:t>FOM; DLS; Big-Data-Analyseprojekt; P. Hornig; A. Dutovic;</a:t>
            </a:r>
          </a:p>
        </p:txBody>
      </p:sp>
      <p:sp>
        <p:nvSpPr>
          <p:cNvPr id="6" name="Titel 1">
            <a:extLst>
              <a:ext uri="{FF2B5EF4-FFF2-40B4-BE49-F238E27FC236}">
                <a16:creationId xmlns:a16="http://schemas.microsoft.com/office/drawing/2014/main" id="{1334B62F-C6BC-02D7-F513-4030CF0EAF1F}"/>
              </a:ext>
            </a:extLst>
          </p:cNvPr>
          <p:cNvSpPr txBox="1">
            <a:spLocks/>
          </p:cNvSpPr>
          <p:nvPr/>
        </p:nvSpPr>
        <p:spPr>
          <a:xfrm>
            <a:off x="838200" y="-734568"/>
            <a:ext cx="9144000" cy="23876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b="1" dirty="0">
                <a:solidFill>
                  <a:srgbClr val="382B43"/>
                </a:solidFill>
                <a:latin typeface="Askan"/>
              </a:rPr>
              <a:t>Data Understanding</a:t>
            </a:r>
          </a:p>
        </p:txBody>
      </p:sp>
      <p:sp>
        <p:nvSpPr>
          <p:cNvPr id="7" name="Rechteck: eine Ecke abgeschnitten 190">
            <a:extLst>
              <a:ext uri="{FF2B5EF4-FFF2-40B4-BE49-F238E27FC236}">
                <a16:creationId xmlns:a16="http://schemas.microsoft.com/office/drawing/2014/main" id="{DC62D95A-E253-2033-E404-BBD75F914261}"/>
              </a:ext>
            </a:extLst>
          </p:cNvPr>
          <p:cNvSpPr/>
          <p:nvPr/>
        </p:nvSpPr>
        <p:spPr>
          <a:xfrm rot="16200000">
            <a:off x="8401051" y="3219449"/>
            <a:ext cx="7010400" cy="571500"/>
          </a:xfrm>
          <a:custGeom>
            <a:avLst/>
            <a:gdLst>
              <a:gd name="connsiteX0" fmla="*/ 0 w 1428782"/>
              <a:gd name="connsiteY0" fmla="*/ 0 h 101694"/>
              <a:gd name="connsiteX1" fmla="*/ 1377935 w 1428782"/>
              <a:gd name="connsiteY1" fmla="*/ 0 h 101694"/>
              <a:gd name="connsiteX2" fmla="*/ 1428782 w 1428782"/>
              <a:gd name="connsiteY2" fmla="*/ 50847 h 101694"/>
              <a:gd name="connsiteX3" fmla="*/ 1428782 w 1428782"/>
              <a:gd name="connsiteY3" fmla="*/ 101694 h 101694"/>
              <a:gd name="connsiteX4" fmla="*/ 0 w 1428782"/>
              <a:gd name="connsiteY4" fmla="*/ 101694 h 101694"/>
              <a:gd name="connsiteX5" fmla="*/ 0 w 1428782"/>
              <a:gd name="connsiteY5" fmla="*/ 0 h 101694"/>
              <a:gd name="connsiteX0" fmla="*/ 0 w 1444259"/>
              <a:gd name="connsiteY0" fmla="*/ 0 h 135481"/>
              <a:gd name="connsiteX1" fmla="*/ 1393412 w 1444259"/>
              <a:gd name="connsiteY1" fmla="*/ 33787 h 135481"/>
              <a:gd name="connsiteX2" fmla="*/ 1444259 w 1444259"/>
              <a:gd name="connsiteY2" fmla="*/ 84634 h 135481"/>
              <a:gd name="connsiteX3" fmla="*/ 1444259 w 1444259"/>
              <a:gd name="connsiteY3" fmla="*/ 135481 h 135481"/>
              <a:gd name="connsiteX4" fmla="*/ 15477 w 1444259"/>
              <a:gd name="connsiteY4" fmla="*/ 135481 h 135481"/>
              <a:gd name="connsiteX5" fmla="*/ 0 w 1444259"/>
              <a:gd name="connsiteY5" fmla="*/ 0 h 135481"/>
              <a:gd name="connsiteX0" fmla="*/ 0 w 1444259"/>
              <a:gd name="connsiteY0" fmla="*/ 0 h 135481"/>
              <a:gd name="connsiteX1" fmla="*/ 1287954 w 1444259"/>
              <a:gd name="connsiteY1" fmla="*/ 29581 h 135481"/>
              <a:gd name="connsiteX2" fmla="*/ 1444259 w 1444259"/>
              <a:gd name="connsiteY2" fmla="*/ 84634 h 135481"/>
              <a:gd name="connsiteX3" fmla="*/ 1444259 w 1444259"/>
              <a:gd name="connsiteY3" fmla="*/ 135481 h 135481"/>
              <a:gd name="connsiteX4" fmla="*/ 15477 w 1444259"/>
              <a:gd name="connsiteY4" fmla="*/ 135481 h 135481"/>
              <a:gd name="connsiteX5" fmla="*/ 0 w 1444259"/>
              <a:gd name="connsiteY5" fmla="*/ 0 h 135481"/>
              <a:gd name="connsiteX0" fmla="*/ 0 w 1444259"/>
              <a:gd name="connsiteY0" fmla="*/ 0 h 135481"/>
              <a:gd name="connsiteX1" fmla="*/ 1287954 w 1444259"/>
              <a:gd name="connsiteY1" fmla="*/ 29581 h 135481"/>
              <a:gd name="connsiteX2" fmla="*/ 1442722 w 1444259"/>
              <a:gd name="connsiteY2" fmla="*/ 65646 h 135481"/>
              <a:gd name="connsiteX3" fmla="*/ 1444259 w 1444259"/>
              <a:gd name="connsiteY3" fmla="*/ 135481 h 135481"/>
              <a:gd name="connsiteX4" fmla="*/ 15477 w 1444259"/>
              <a:gd name="connsiteY4" fmla="*/ 135481 h 135481"/>
              <a:gd name="connsiteX5" fmla="*/ 0 w 1444259"/>
              <a:gd name="connsiteY5" fmla="*/ 0 h 135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4259" h="135481">
                <a:moveTo>
                  <a:pt x="0" y="0"/>
                </a:moveTo>
                <a:lnTo>
                  <a:pt x="1287954" y="29581"/>
                </a:lnTo>
                <a:lnTo>
                  <a:pt x="1442722" y="65646"/>
                </a:lnTo>
                <a:cubicBezTo>
                  <a:pt x="1443234" y="88924"/>
                  <a:pt x="1443747" y="112203"/>
                  <a:pt x="1444259" y="135481"/>
                </a:cubicBezTo>
                <a:lnTo>
                  <a:pt x="15477" y="135481"/>
                </a:lnTo>
                <a:lnTo>
                  <a:pt x="0" y="0"/>
                </a:lnTo>
                <a:close/>
              </a:path>
            </a:pathLst>
          </a:custGeom>
          <a:solidFill>
            <a:srgbClr val="A8E4B8">
              <a:alpha val="6784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graphicFrame>
        <p:nvGraphicFramePr>
          <p:cNvPr id="10" name="Table 9">
            <a:extLst>
              <a:ext uri="{FF2B5EF4-FFF2-40B4-BE49-F238E27FC236}">
                <a16:creationId xmlns:a16="http://schemas.microsoft.com/office/drawing/2014/main" id="{AD8BA2B8-934B-B51B-BB90-94FD4F95A72C}"/>
              </a:ext>
            </a:extLst>
          </p:cNvPr>
          <p:cNvGraphicFramePr>
            <a:graphicFrameLocks noGrp="1"/>
          </p:cNvGraphicFramePr>
          <p:nvPr>
            <p:extLst>
              <p:ext uri="{D42A27DB-BD31-4B8C-83A1-F6EECF244321}">
                <p14:modId xmlns:p14="http://schemas.microsoft.com/office/powerpoint/2010/main" val="4205243814"/>
              </p:ext>
            </p:extLst>
          </p:nvPr>
        </p:nvGraphicFramePr>
        <p:xfrm>
          <a:off x="838200" y="1242559"/>
          <a:ext cx="1371600" cy="2072640"/>
        </p:xfrm>
        <a:graphic>
          <a:graphicData uri="http://schemas.openxmlformats.org/drawingml/2006/table">
            <a:tbl>
              <a:tblPr firstRow="1" bandRow="1">
                <a:tableStyleId>{073A0DAA-6AF3-43AB-8588-CEC1D06C72B9}</a:tableStyleId>
              </a:tblPr>
              <a:tblGrid>
                <a:gridCol w="1371600">
                  <a:extLst>
                    <a:ext uri="{9D8B030D-6E8A-4147-A177-3AD203B41FA5}">
                      <a16:colId xmlns:a16="http://schemas.microsoft.com/office/drawing/2014/main" val="1994216922"/>
                    </a:ext>
                  </a:extLst>
                </a:gridCol>
              </a:tblGrid>
              <a:tr h="202582">
                <a:tc>
                  <a:txBody>
                    <a:bodyPr/>
                    <a:lstStyle/>
                    <a:p>
                      <a:pPr algn="l"/>
                      <a:r>
                        <a:rPr lang="de-DE" sz="1100" dirty="0">
                          <a:solidFill>
                            <a:schemeClr val="tx1"/>
                          </a:solidFill>
                          <a:latin typeface="Askan"/>
                        </a:rPr>
                        <a:t>Branchen</a:t>
                      </a:r>
                      <a:endParaRPr lang="en-US" sz="1100" dirty="0">
                        <a:solidFill>
                          <a:schemeClr val="tx1"/>
                        </a:solidFill>
                        <a:latin typeface="Askan"/>
                      </a:endParaRPr>
                    </a:p>
                  </a:txBody>
                  <a:tcPr anchor="ctr">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85838343"/>
                  </a:ext>
                </a:extLst>
              </a:tr>
              <a:tr h="202582">
                <a:tc>
                  <a:txBody>
                    <a:bodyPr/>
                    <a:lstStyle/>
                    <a:p>
                      <a:pPr algn="l"/>
                      <a:r>
                        <a:rPr lang="de-DE" sz="1100" dirty="0">
                          <a:solidFill>
                            <a:schemeClr val="tx1"/>
                          </a:solidFill>
                          <a:latin typeface="Askan"/>
                        </a:rPr>
                        <a:t>Finanzwesen</a:t>
                      </a:r>
                      <a:endParaRPr lang="en-US" sz="1100" dirty="0">
                        <a:solidFill>
                          <a:schemeClr val="tx1"/>
                        </a:solidFill>
                        <a:latin typeface="Askan"/>
                      </a:endParaRPr>
                    </a:p>
                  </a:txBody>
                  <a:tcPr anchor="ctr">
                    <a:lnT w="3175" cap="flat" cmpd="sng" algn="ctr">
                      <a:solidFill>
                        <a:schemeClr val="tx1"/>
                      </a:solidFill>
                      <a:prstDash val="solid"/>
                      <a:round/>
                      <a:headEnd type="none" w="med" len="med"/>
                      <a:tailEnd type="none" w="med" len="med"/>
                    </a:lnT>
                    <a:solidFill>
                      <a:schemeClr val="bg1"/>
                    </a:solidFill>
                  </a:tcPr>
                </a:tc>
                <a:extLst>
                  <a:ext uri="{0D108BD9-81ED-4DB2-BD59-A6C34878D82A}">
                    <a16:rowId xmlns:a16="http://schemas.microsoft.com/office/drawing/2014/main" val="1788276338"/>
                  </a:ext>
                </a:extLst>
              </a:tr>
              <a:tr h="202582">
                <a:tc>
                  <a:txBody>
                    <a:bodyPr/>
                    <a:lstStyle/>
                    <a:p>
                      <a:pPr algn="l"/>
                      <a:r>
                        <a:rPr lang="de-DE" sz="1100" b="1" dirty="0">
                          <a:solidFill>
                            <a:schemeClr val="tx1"/>
                          </a:solidFill>
                          <a:highlight>
                            <a:srgbClr val="66D082"/>
                          </a:highlight>
                          <a:latin typeface="Askan"/>
                        </a:rPr>
                        <a:t>Technologie</a:t>
                      </a:r>
                      <a:endParaRPr lang="en-US" sz="1100" b="1" dirty="0">
                        <a:solidFill>
                          <a:schemeClr val="tx1"/>
                        </a:solidFill>
                        <a:highlight>
                          <a:srgbClr val="66D082"/>
                        </a:highlight>
                        <a:latin typeface="Askan"/>
                      </a:endParaRPr>
                    </a:p>
                  </a:txBody>
                  <a:tcPr anchor="ctr">
                    <a:solidFill>
                      <a:schemeClr val="bg1"/>
                    </a:solidFill>
                  </a:tcPr>
                </a:tc>
                <a:extLst>
                  <a:ext uri="{0D108BD9-81ED-4DB2-BD59-A6C34878D82A}">
                    <a16:rowId xmlns:a16="http://schemas.microsoft.com/office/drawing/2014/main" val="3127577321"/>
                  </a:ext>
                </a:extLst>
              </a:tr>
              <a:tr h="202582">
                <a:tc>
                  <a:txBody>
                    <a:bodyPr/>
                    <a:lstStyle/>
                    <a:p>
                      <a:pPr algn="l"/>
                      <a:r>
                        <a:rPr lang="de-DE" sz="1100" dirty="0">
                          <a:solidFill>
                            <a:schemeClr val="tx1"/>
                          </a:solidFill>
                          <a:latin typeface="Askan"/>
                        </a:rPr>
                        <a:t>Dienstleistung</a:t>
                      </a:r>
                      <a:endParaRPr lang="en-US" sz="1100" dirty="0">
                        <a:solidFill>
                          <a:schemeClr val="tx1"/>
                        </a:solidFill>
                        <a:latin typeface="Askan"/>
                      </a:endParaRPr>
                    </a:p>
                  </a:txBody>
                  <a:tcPr anchor="ctr">
                    <a:solidFill>
                      <a:schemeClr val="bg1"/>
                    </a:solidFill>
                  </a:tcPr>
                </a:tc>
                <a:extLst>
                  <a:ext uri="{0D108BD9-81ED-4DB2-BD59-A6C34878D82A}">
                    <a16:rowId xmlns:a16="http://schemas.microsoft.com/office/drawing/2014/main" val="2398048377"/>
                  </a:ext>
                </a:extLst>
              </a:tr>
              <a:tr h="202582">
                <a:tc>
                  <a:txBody>
                    <a:bodyPr/>
                    <a:lstStyle/>
                    <a:p>
                      <a:pPr algn="l"/>
                      <a:r>
                        <a:rPr lang="de-DE" sz="1100" dirty="0">
                          <a:solidFill>
                            <a:schemeClr val="tx1"/>
                          </a:solidFill>
                          <a:latin typeface="Askan"/>
                        </a:rPr>
                        <a:t>Gesundheitswesen</a:t>
                      </a:r>
                      <a:endParaRPr lang="en-US" sz="1100" dirty="0">
                        <a:solidFill>
                          <a:schemeClr val="tx1"/>
                        </a:solidFill>
                        <a:latin typeface="Askan"/>
                      </a:endParaRPr>
                    </a:p>
                  </a:txBody>
                  <a:tcPr anchor="ctr">
                    <a:solidFill>
                      <a:schemeClr val="bg1"/>
                    </a:solidFill>
                  </a:tcPr>
                </a:tc>
                <a:extLst>
                  <a:ext uri="{0D108BD9-81ED-4DB2-BD59-A6C34878D82A}">
                    <a16:rowId xmlns:a16="http://schemas.microsoft.com/office/drawing/2014/main" val="576592802"/>
                  </a:ext>
                </a:extLst>
              </a:tr>
              <a:tr h="202582">
                <a:tc>
                  <a:txBody>
                    <a:bodyPr/>
                    <a:lstStyle/>
                    <a:p>
                      <a:pPr algn="l"/>
                      <a:r>
                        <a:rPr lang="de-DE" sz="1100" dirty="0">
                          <a:solidFill>
                            <a:schemeClr val="tx1"/>
                          </a:solidFill>
                          <a:latin typeface="Askan"/>
                        </a:rPr>
                        <a:t>Mischkonzerne</a:t>
                      </a:r>
                      <a:endParaRPr lang="en-US" sz="1100" dirty="0">
                        <a:solidFill>
                          <a:schemeClr val="tx1"/>
                        </a:solidFill>
                        <a:latin typeface="Askan"/>
                      </a:endParaRPr>
                    </a:p>
                  </a:txBody>
                  <a:tcPr anchor="ctr">
                    <a:solidFill>
                      <a:schemeClr val="bg1"/>
                    </a:solidFill>
                  </a:tcPr>
                </a:tc>
                <a:extLst>
                  <a:ext uri="{0D108BD9-81ED-4DB2-BD59-A6C34878D82A}">
                    <a16:rowId xmlns:a16="http://schemas.microsoft.com/office/drawing/2014/main" val="1107493418"/>
                  </a:ext>
                </a:extLst>
              </a:tr>
              <a:tr h="202582">
                <a:tc>
                  <a:txBody>
                    <a:bodyPr/>
                    <a:lstStyle/>
                    <a:p>
                      <a:pPr algn="l"/>
                      <a:r>
                        <a:rPr lang="de-DE" sz="1100" dirty="0">
                          <a:solidFill>
                            <a:schemeClr val="tx1"/>
                          </a:solidFill>
                          <a:latin typeface="Askan"/>
                        </a:rPr>
                        <a:t>...</a:t>
                      </a:r>
                      <a:endParaRPr lang="en-US" sz="1100" dirty="0">
                        <a:solidFill>
                          <a:schemeClr val="tx1"/>
                        </a:solidFill>
                        <a:latin typeface="Askan"/>
                      </a:endParaRPr>
                    </a:p>
                  </a:txBody>
                  <a:tcPr anchor="ctr">
                    <a:solidFill>
                      <a:schemeClr val="bg1"/>
                    </a:solidFill>
                  </a:tcPr>
                </a:tc>
                <a:extLst>
                  <a:ext uri="{0D108BD9-81ED-4DB2-BD59-A6C34878D82A}">
                    <a16:rowId xmlns:a16="http://schemas.microsoft.com/office/drawing/2014/main" val="1784315685"/>
                  </a:ext>
                </a:extLst>
              </a:tr>
              <a:tr h="202582">
                <a:tc>
                  <a:txBody>
                    <a:bodyPr/>
                    <a:lstStyle/>
                    <a:p>
                      <a:pPr algn="l"/>
                      <a:endParaRPr lang="en-US" sz="1100" dirty="0">
                        <a:solidFill>
                          <a:schemeClr val="tx1"/>
                        </a:solidFill>
                        <a:latin typeface="Askan"/>
                      </a:endParaRPr>
                    </a:p>
                  </a:txBody>
                  <a:tcPr anchor="ctr">
                    <a:solidFill>
                      <a:schemeClr val="bg1"/>
                    </a:solidFill>
                  </a:tcPr>
                </a:tc>
                <a:extLst>
                  <a:ext uri="{0D108BD9-81ED-4DB2-BD59-A6C34878D82A}">
                    <a16:rowId xmlns:a16="http://schemas.microsoft.com/office/drawing/2014/main" val="3577758419"/>
                  </a:ext>
                </a:extLst>
              </a:tr>
            </a:tbl>
          </a:graphicData>
        </a:graphic>
      </p:graphicFrame>
      <p:pic>
        <p:nvPicPr>
          <p:cNvPr id="1026" name="Picture 2">
            <a:extLst>
              <a:ext uri="{FF2B5EF4-FFF2-40B4-BE49-F238E27FC236}">
                <a16:creationId xmlns:a16="http://schemas.microsoft.com/office/drawing/2014/main" id="{6010D684-71E9-D801-0ABC-D199C91C108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25042" y="3613029"/>
            <a:ext cx="1405924" cy="18288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2727F034-38A8-C36A-5258-1146CA26763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59463" y="3931674"/>
            <a:ext cx="2352542" cy="49756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2A099224-D40F-EC2B-D4A3-085BCFA53FB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575894" y="5934518"/>
            <a:ext cx="1465408" cy="355366"/>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DD179269-B6C7-1927-81D0-22A7026E0CB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973125" y="4571061"/>
            <a:ext cx="1998454" cy="604220"/>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Apple logo - Kostenlose logo-Icons">
            <a:extLst>
              <a:ext uri="{FF2B5EF4-FFF2-40B4-BE49-F238E27FC236}">
                <a16:creationId xmlns:a16="http://schemas.microsoft.com/office/drawing/2014/main" id="{BFD5A2AD-984C-3805-966A-2EBFD72F6ED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587218" y="4733580"/>
            <a:ext cx="1188720" cy="1188720"/>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a:extLst>
              <a:ext uri="{FF2B5EF4-FFF2-40B4-BE49-F238E27FC236}">
                <a16:creationId xmlns:a16="http://schemas.microsoft.com/office/drawing/2014/main" id="{730676F2-4F68-1FEA-1AFC-B1AFF40C501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873795" y="3066547"/>
            <a:ext cx="1099880" cy="810280"/>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a:extLst>
              <a:ext uri="{FF2B5EF4-FFF2-40B4-BE49-F238E27FC236}">
                <a16:creationId xmlns:a16="http://schemas.microsoft.com/office/drawing/2014/main" id="{2DA59124-C1EC-2CD2-7789-FE43AB37E76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232430" y="5383131"/>
            <a:ext cx="2010320" cy="1130804"/>
          </a:xfrm>
          <a:prstGeom prst="rect">
            <a:avLst/>
          </a:prstGeom>
          <a:noFill/>
          <a:extLst>
            <a:ext uri="{909E8E84-426E-40DD-AFC4-6F175D3DCCD1}">
              <a14:hiddenFill xmlns:a14="http://schemas.microsoft.com/office/drawing/2010/main">
                <a:solidFill>
                  <a:srgbClr val="FFFFFF"/>
                </a:solidFill>
              </a14:hiddenFill>
            </a:ext>
          </a:extLst>
        </p:spPr>
      </p:pic>
      <p:pic>
        <p:nvPicPr>
          <p:cNvPr id="1058" name="Picture 34" descr="Saudi Aramco Logo and symbol, meaning, history, PNG">
            <a:extLst>
              <a:ext uri="{FF2B5EF4-FFF2-40B4-BE49-F238E27FC236}">
                <a16:creationId xmlns:a16="http://schemas.microsoft.com/office/drawing/2014/main" id="{C46A669D-BC9B-747E-3932-217F87FFA86D}"/>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576964" y="4209759"/>
            <a:ext cx="2335986" cy="1313992"/>
          </a:xfrm>
          <a:prstGeom prst="rect">
            <a:avLst/>
          </a:prstGeom>
          <a:noFill/>
          <a:extLst>
            <a:ext uri="{909E8E84-426E-40DD-AFC4-6F175D3DCCD1}">
              <a14:hiddenFill xmlns:a14="http://schemas.microsoft.com/office/drawing/2010/main">
                <a:solidFill>
                  <a:srgbClr val="FFFFFF"/>
                </a:solidFill>
              </a14:hiddenFill>
            </a:ext>
          </a:extLst>
        </p:spPr>
      </p:pic>
      <p:pic>
        <p:nvPicPr>
          <p:cNvPr id="1060" name="Picture 36">
            <a:extLst>
              <a:ext uri="{FF2B5EF4-FFF2-40B4-BE49-F238E27FC236}">
                <a16:creationId xmlns:a16="http://schemas.microsoft.com/office/drawing/2014/main" id="{1000B7A5-7D60-5615-F952-0F17DBBBC9F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859994" y="5471662"/>
            <a:ext cx="1159350" cy="901276"/>
          </a:xfrm>
          <a:prstGeom prst="rect">
            <a:avLst/>
          </a:prstGeom>
          <a:noFill/>
          <a:extLst>
            <a:ext uri="{909E8E84-426E-40DD-AFC4-6F175D3DCCD1}">
              <a14:hiddenFill xmlns:a14="http://schemas.microsoft.com/office/drawing/2010/main">
                <a:solidFill>
                  <a:srgbClr val="FFFFFF"/>
                </a:solidFill>
              </a14:hiddenFill>
            </a:ext>
          </a:extLst>
        </p:spPr>
      </p:pic>
      <p:sp>
        <p:nvSpPr>
          <p:cNvPr id="18" name="Titel 1">
            <a:extLst>
              <a:ext uri="{FF2B5EF4-FFF2-40B4-BE49-F238E27FC236}">
                <a16:creationId xmlns:a16="http://schemas.microsoft.com/office/drawing/2014/main" id="{38FE7D74-3B6B-0FFB-4B65-548168410CC3}"/>
              </a:ext>
            </a:extLst>
          </p:cNvPr>
          <p:cNvSpPr>
            <a:spLocks noGrp="1"/>
          </p:cNvSpPr>
          <p:nvPr>
            <p:ph type="title"/>
          </p:nvPr>
        </p:nvSpPr>
        <p:spPr>
          <a:xfrm>
            <a:off x="884476" y="699439"/>
            <a:ext cx="10515600" cy="1054099"/>
          </a:xfrm>
        </p:spPr>
        <p:txBody>
          <a:bodyPr anchor="t">
            <a:normAutofit/>
          </a:bodyPr>
          <a:lstStyle/>
          <a:p>
            <a:r>
              <a:rPr lang="de-DE" sz="1400" spc="300" dirty="0">
                <a:solidFill>
                  <a:srgbClr val="66D082"/>
                </a:solidFill>
                <a:latin typeface="Askan"/>
              </a:rPr>
              <a:t>Am 30. Dezember 2016 betrug die Gesamtmarktkapitalisierung der zur Analysierende Unternehmen weltweit etwa 3,034 Billionen US-Dollar. </a:t>
            </a:r>
          </a:p>
        </p:txBody>
      </p:sp>
      <p:pic>
        <p:nvPicPr>
          <p:cNvPr id="1062" name="Picture 38">
            <a:extLst>
              <a:ext uri="{FF2B5EF4-FFF2-40B4-BE49-F238E27FC236}">
                <a16:creationId xmlns:a16="http://schemas.microsoft.com/office/drawing/2014/main" id="{DE2A13BB-F62A-D849-DD6D-3DB970EBB47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117808" y="5321385"/>
            <a:ext cx="2397718" cy="329686"/>
          </a:xfrm>
          <a:prstGeom prst="rect">
            <a:avLst/>
          </a:prstGeom>
          <a:noFill/>
          <a:extLst>
            <a:ext uri="{909E8E84-426E-40DD-AFC4-6F175D3DCCD1}">
              <a14:hiddenFill xmlns:a14="http://schemas.microsoft.com/office/drawing/2010/main">
                <a:solidFill>
                  <a:srgbClr val="FFFFFF"/>
                </a:solidFill>
              </a14:hiddenFill>
            </a:ext>
          </a:extLst>
        </p:spPr>
      </p:pic>
      <p:grpSp>
        <p:nvGrpSpPr>
          <p:cNvPr id="23" name="Group 22">
            <a:extLst>
              <a:ext uri="{FF2B5EF4-FFF2-40B4-BE49-F238E27FC236}">
                <a16:creationId xmlns:a16="http://schemas.microsoft.com/office/drawing/2014/main" id="{5CCDCFDB-83CA-6EBD-2E18-1C49C1A6072E}"/>
              </a:ext>
            </a:extLst>
          </p:cNvPr>
          <p:cNvGrpSpPr/>
          <p:nvPr/>
        </p:nvGrpSpPr>
        <p:grpSpPr>
          <a:xfrm>
            <a:off x="5599407" y="1423493"/>
            <a:ext cx="1987862" cy="1051814"/>
            <a:chOff x="3765874" y="1107312"/>
            <a:chExt cx="3600329" cy="1905000"/>
          </a:xfrm>
        </p:grpSpPr>
        <p:pic>
          <p:nvPicPr>
            <p:cNvPr id="1072" name="Picture 48" descr="Timeline Icons - Free SVG &amp; PNG Timeline Images - Noun Project">
              <a:extLst>
                <a:ext uri="{FF2B5EF4-FFF2-40B4-BE49-F238E27FC236}">
                  <a16:creationId xmlns:a16="http://schemas.microsoft.com/office/drawing/2014/main" id="{C2D8DB95-4E83-69C8-0A24-E4D72EB6A447}"/>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765874" y="1107312"/>
              <a:ext cx="1905000" cy="190500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8" descr="Timeline Icons - Free SVG &amp; PNG Timeline Images - Noun Project">
              <a:extLst>
                <a:ext uri="{FF2B5EF4-FFF2-40B4-BE49-F238E27FC236}">
                  <a16:creationId xmlns:a16="http://schemas.microsoft.com/office/drawing/2014/main" id="{A3DFF3A7-70F9-B6DA-AC46-27838786120A}"/>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rot="10800000">
              <a:off x="5461203" y="1107312"/>
              <a:ext cx="1905000" cy="1905000"/>
            </a:xfrm>
            <a:prstGeom prst="rect">
              <a:avLst/>
            </a:prstGeom>
            <a:noFill/>
            <a:extLst>
              <a:ext uri="{909E8E84-426E-40DD-AFC4-6F175D3DCCD1}">
                <a14:hiddenFill xmlns:a14="http://schemas.microsoft.com/office/drawing/2010/main">
                  <a:solidFill>
                    <a:srgbClr val="FFFFFF"/>
                  </a:solidFill>
                </a14:hiddenFill>
              </a:ext>
            </a:extLst>
          </p:spPr>
        </p:pic>
      </p:grpSp>
      <p:sp>
        <p:nvSpPr>
          <p:cNvPr id="25" name="TextBox 24">
            <a:extLst>
              <a:ext uri="{FF2B5EF4-FFF2-40B4-BE49-F238E27FC236}">
                <a16:creationId xmlns:a16="http://schemas.microsoft.com/office/drawing/2014/main" id="{698BD67C-78B5-9429-263E-DB8D09194E8C}"/>
              </a:ext>
            </a:extLst>
          </p:cNvPr>
          <p:cNvSpPr txBox="1"/>
          <p:nvPr/>
        </p:nvSpPr>
        <p:spPr>
          <a:xfrm>
            <a:off x="5457243" y="2060701"/>
            <a:ext cx="689083" cy="215444"/>
          </a:xfrm>
          <a:prstGeom prst="rect">
            <a:avLst/>
          </a:prstGeom>
          <a:noFill/>
        </p:spPr>
        <p:txBody>
          <a:bodyPr wrap="square">
            <a:spAutoFit/>
          </a:bodyPr>
          <a:lstStyle/>
          <a:p>
            <a:r>
              <a:rPr lang="de-DE" sz="800" b="1" dirty="0">
                <a:solidFill>
                  <a:schemeClr val="tx1"/>
                </a:solidFill>
                <a:highlight>
                  <a:srgbClr val="CFEFDA"/>
                </a:highlight>
                <a:latin typeface="Askan"/>
              </a:rPr>
              <a:t>01.01.2014</a:t>
            </a:r>
            <a:r>
              <a:rPr lang="de-DE" sz="800" dirty="0">
                <a:solidFill>
                  <a:schemeClr val="tx1"/>
                </a:solidFill>
                <a:highlight>
                  <a:srgbClr val="CFEFDA"/>
                </a:highlight>
                <a:latin typeface="Askan"/>
              </a:rPr>
              <a:t>.</a:t>
            </a:r>
            <a:endParaRPr lang="en-US" sz="800" dirty="0">
              <a:highlight>
                <a:srgbClr val="CFEFDA"/>
              </a:highlight>
            </a:endParaRPr>
          </a:p>
        </p:txBody>
      </p:sp>
      <p:sp>
        <p:nvSpPr>
          <p:cNvPr id="26" name="TextBox 25">
            <a:extLst>
              <a:ext uri="{FF2B5EF4-FFF2-40B4-BE49-F238E27FC236}">
                <a16:creationId xmlns:a16="http://schemas.microsoft.com/office/drawing/2014/main" id="{D7BDEFC4-3367-51CD-2FC6-0E3E7B57D2E4}"/>
              </a:ext>
            </a:extLst>
          </p:cNvPr>
          <p:cNvSpPr txBox="1"/>
          <p:nvPr/>
        </p:nvSpPr>
        <p:spPr>
          <a:xfrm>
            <a:off x="7034700" y="1612906"/>
            <a:ext cx="689083" cy="215444"/>
          </a:xfrm>
          <a:prstGeom prst="rect">
            <a:avLst/>
          </a:prstGeom>
          <a:noFill/>
        </p:spPr>
        <p:txBody>
          <a:bodyPr wrap="square">
            <a:spAutoFit/>
          </a:bodyPr>
          <a:lstStyle/>
          <a:p>
            <a:r>
              <a:rPr lang="de-DE" sz="800" b="1" dirty="0">
                <a:solidFill>
                  <a:schemeClr val="tx1"/>
                </a:solidFill>
                <a:highlight>
                  <a:srgbClr val="CFEFDA"/>
                </a:highlight>
                <a:latin typeface="Askan"/>
              </a:rPr>
              <a:t>31.12.2016</a:t>
            </a:r>
            <a:r>
              <a:rPr lang="de-DE" sz="800" dirty="0">
                <a:solidFill>
                  <a:schemeClr val="tx1"/>
                </a:solidFill>
                <a:highlight>
                  <a:srgbClr val="CFEFDA"/>
                </a:highlight>
                <a:latin typeface="Askan"/>
              </a:rPr>
              <a:t>.</a:t>
            </a:r>
            <a:endParaRPr lang="en-US" sz="800" dirty="0">
              <a:highlight>
                <a:srgbClr val="CFEFDA"/>
              </a:highlight>
            </a:endParaRPr>
          </a:p>
        </p:txBody>
      </p:sp>
      <p:pic>
        <p:nvPicPr>
          <p:cNvPr id="1074" name="Picture 50" descr="GitHub logo PNG transparent image download, size: 1150x465px">
            <a:extLst>
              <a:ext uri="{FF2B5EF4-FFF2-40B4-BE49-F238E27FC236}">
                <a16:creationId xmlns:a16="http://schemas.microsoft.com/office/drawing/2014/main" id="{251D655E-A12C-B29C-2C88-8A5D79EEF858}"/>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631710" y="1612906"/>
            <a:ext cx="1338378" cy="541170"/>
          </a:xfrm>
          <a:prstGeom prst="rect">
            <a:avLst/>
          </a:prstGeom>
          <a:noFill/>
          <a:extLst>
            <a:ext uri="{909E8E84-426E-40DD-AFC4-6F175D3DCCD1}">
              <a14:hiddenFill xmlns:a14="http://schemas.microsoft.com/office/drawing/2010/main">
                <a:solidFill>
                  <a:srgbClr val="FFFFFF"/>
                </a:solidFill>
              </a14:hiddenFill>
            </a:ext>
          </a:extLst>
        </p:spPr>
      </p:pic>
      <p:pic>
        <p:nvPicPr>
          <p:cNvPr id="1076" name="Picture 52">
            <a:extLst>
              <a:ext uri="{FF2B5EF4-FFF2-40B4-BE49-F238E27FC236}">
                <a16:creationId xmlns:a16="http://schemas.microsoft.com/office/drawing/2014/main" id="{FE0E0015-7B54-E8AE-EB63-979E21535A91}"/>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311281" y="1449992"/>
            <a:ext cx="800392" cy="80039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Farbiges Google Logo Icon als PNG, SVG">
            <a:extLst>
              <a:ext uri="{FF2B5EF4-FFF2-40B4-BE49-F238E27FC236}">
                <a16:creationId xmlns:a16="http://schemas.microsoft.com/office/drawing/2014/main" id="{1404CF76-244C-6DE4-849A-859429F89C69}"/>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508796" y="2739004"/>
            <a:ext cx="1594858" cy="1594858"/>
          </a:xfrm>
          <a:prstGeom prst="rect">
            <a:avLst/>
          </a:prstGeom>
          <a:noFill/>
          <a:extLst>
            <a:ext uri="{909E8E84-426E-40DD-AFC4-6F175D3DCCD1}">
              <a14:hiddenFill xmlns:a14="http://schemas.microsoft.com/office/drawing/2010/main">
                <a:solidFill>
                  <a:srgbClr val="FFFFFF"/>
                </a:solidFill>
              </a14:hiddenFill>
            </a:ext>
          </a:extLst>
        </p:spPr>
      </p:pic>
      <p:sp>
        <p:nvSpPr>
          <p:cNvPr id="30" name="TextBox 29">
            <a:extLst>
              <a:ext uri="{FF2B5EF4-FFF2-40B4-BE49-F238E27FC236}">
                <a16:creationId xmlns:a16="http://schemas.microsoft.com/office/drawing/2014/main" id="{4CA472C1-5956-4A90-91CD-DD8B4EB8447A}"/>
              </a:ext>
            </a:extLst>
          </p:cNvPr>
          <p:cNvSpPr txBox="1"/>
          <p:nvPr/>
        </p:nvSpPr>
        <p:spPr>
          <a:xfrm>
            <a:off x="8274434" y="1870029"/>
            <a:ext cx="906408" cy="307777"/>
          </a:xfrm>
          <a:prstGeom prst="rect">
            <a:avLst/>
          </a:prstGeom>
          <a:noFill/>
        </p:spPr>
        <p:txBody>
          <a:bodyPr wrap="square">
            <a:spAutoFit/>
          </a:bodyPr>
          <a:lstStyle/>
          <a:p>
            <a:r>
              <a:rPr lang="en-US" sz="1400" b="1" dirty="0" err="1">
                <a:latin typeface="Askan"/>
              </a:rPr>
              <a:t>Aktien</a:t>
            </a:r>
            <a:endParaRPr lang="en-US" sz="1400" b="1" dirty="0">
              <a:latin typeface="Askan"/>
            </a:endParaRPr>
          </a:p>
        </p:txBody>
      </p:sp>
      <p:pic>
        <p:nvPicPr>
          <p:cNvPr id="1080" name="Picture 56" descr="Infinity symbol PNG transparent image download, size ...">
            <a:extLst>
              <a:ext uri="{FF2B5EF4-FFF2-40B4-BE49-F238E27FC236}">
                <a16:creationId xmlns:a16="http://schemas.microsoft.com/office/drawing/2014/main" id="{4C81EEDC-7272-0F57-5D52-163DFD475EB6}"/>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rot="5400000" flipV="1">
            <a:off x="7698790" y="1721140"/>
            <a:ext cx="541170" cy="324702"/>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56" descr="Infinity symbol PNG transparent image download, size ...">
            <a:extLst>
              <a:ext uri="{FF2B5EF4-FFF2-40B4-BE49-F238E27FC236}">
                <a16:creationId xmlns:a16="http://schemas.microsoft.com/office/drawing/2014/main" id="{D9D8F45C-B7F2-9160-19C9-709E09E69C02}"/>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rot="5400000" flipV="1">
            <a:off x="7935419" y="1721140"/>
            <a:ext cx="541170" cy="324702"/>
          </a:xfrm>
          <a:prstGeom prst="rect">
            <a:avLst/>
          </a:prstGeom>
          <a:noFill/>
          <a:extLst>
            <a:ext uri="{909E8E84-426E-40DD-AFC4-6F175D3DCCD1}">
              <a14:hiddenFill xmlns:a14="http://schemas.microsoft.com/office/drawing/2010/main">
                <a:solidFill>
                  <a:srgbClr val="FFFFFF"/>
                </a:solidFill>
              </a14:hiddenFill>
            </a:ext>
          </a:extLst>
        </p:spPr>
      </p:pic>
      <p:pic>
        <p:nvPicPr>
          <p:cNvPr id="1082" name="Picture 58" descr="Twitter X Logo PNG With Transparent Background">
            <a:extLst>
              <a:ext uri="{FF2B5EF4-FFF2-40B4-BE49-F238E27FC236}">
                <a16:creationId xmlns:a16="http://schemas.microsoft.com/office/drawing/2014/main" id="{D01D36D1-AA3B-8DA5-4686-E00C629AA223}"/>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flipH="1">
            <a:off x="9075116" y="1592104"/>
            <a:ext cx="555850" cy="55585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4" name="Table 33">
            <a:extLst>
              <a:ext uri="{FF2B5EF4-FFF2-40B4-BE49-F238E27FC236}">
                <a16:creationId xmlns:a16="http://schemas.microsoft.com/office/drawing/2014/main" id="{FA424152-A86D-7625-D413-7FC06B55B292}"/>
              </a:ext>
            </a:extLst>
          </p:cNvPr>
          <p:cNvGraphicFramePr>
            <a:graphicFrameLocks noGrp="1"/>
          </p:cNvGraphicFramePr>
          <p:nvPr>
            <p:extLst>
              <p:ext uri="{D42A27DB-BD31-4B8C-83A1-F6EECF244321}">
                <p14:modId xmlns:p14="http://schemas.microsoft.com/office/powerpoint/2010/main" val="1842456719"/>
              </p:ext>
            </p:extLst>
          </p:nvPr>
        </p:nvGraphicFramePr>
        <p:xfrm>
          <a:off x="828630" y="2750804"/>
          <a:ext cx="3651695" cy="3614640"/>
        </p:xfrm>
        <a:graphic>
          <a:graphicData uri="http://schemas.openxmlformats.org/drawingml/2006/table">
            <a:tbl>
              <a:tblPr firstRow="1" bandRow="1">
                <a:tableStyleId>{073A0DAA-6AF3-43AB-8588-CEC1D06C72B9}</a:tableStyleId>
              </a:tblPr>
              <a:tblGrid>
                <a:gridCol w="679749">
                  <a:extLst>
                    <a:ext uri="{9D8B030D-6E8A-4147-A177-3AD203B41FA5}">
                      <a16:colId xmlns:a16="http://schemas.microsoft.com/office/drawing/2014/main" val="1994216922"/>
                    </a:ext>
                  </a:extLst>
                </a:gridCol>
                <a:gridCol w="1485973">
                  <a:extLst>
                    <a:ext uri="{9D8B030D-6E8A-4147-A177-3AD203B41FA5}">
                      <a16:colId xmlns:a16="http://schemas.microsoft.com/office/drawing/2014/main" val="3012118147"/>
                    </a:ext>
                  </a:extLst>
                </a:gridCol>
                <a:gridCol w="1485973">
                  <a:extLst>
                    <a:ext uri="{9D8B030D-6E8A-4147-A177-3AD203B41FA5}">
                      <a16:colId xmlns:a16="http://schemas.microsoft.com/office/drawing/2014/main" val="1849154372"/>
                    </a:ext>
                  </a:extLst>
                </a:gridCol>
              </a:tblGrid>
              <a:tr h="446112">
                <a:tc>
                  <a:txBody>
                    <a:bodyPr/>
                    <a:lstStyle/>
                    <a:p>
                      <a:pPr algn="l"/>
                      <a:r>
                        <a:rPr lang="de-DE" sz="1100">
                          <a:solidFill>
                            <a:schemeClr val="tx1"/>
                          </a:solidFill>
                          <a:latin typeface="Askan"/>
                        </a:rPr>
                        <a:t>Rank</a:t>
                      </a:r>
                      <a:endParaRPr lang="en-US" sz="1100" dirty="0">
                        <a:solidFill>
                          <a:schemeClr val="tx1"/>
                        </a:solidFill>
                        <a:latin typeface="Askan"/>
                      </a:endParaRPr>
                    </a:p>
                  </a:txBody>
                  <a:tcPr anchor="ctr">
                    <a:lnB w="3175" cap="flat" cmpd="sng" algn="ctr">
                      <a:solidFill>
                        <a:schemeClr val="tx1"/>
                      </a:solidFill>
                      <a:prstDash val="solid"/>
                      <a:round/>
                      <a:headEnd type="none" w="med" len="med"/>
                      <a:tailEnd type="none" w="med" len="med"/>
                    </a:lnB>
                    <a:solidFill>
                      <a:schemeClr val="bg1"/>
                    </a:solidFill>
                  </a:tcPr>
                </a:tc>
                <a:tc>
                  <a:txBody>
                    <a:bodyPr/>
                    <a:lstStyle/>
                    <a:p>
                      <a:pPr algn="l"/>
                      <a:r>
                        <a:rPr lang="de-DE" sz="1100" dirty="0">
                          <a:solidFill>
                            <a:schemeClr val="tx1"/>
                          </a:solidFill>
                          <a:latin typeface="Askan"/>
                        </a:rPr>
                        <a:t>Name</a:t>
                      </a:r>
                      <a:endParaRPr lang="en-US" sz="1100" dirty="0">
                        <a:solidFill>
                          <a:schemeClr val="tx1"/>
                        </a:solidFill>
                        <a:latin typeface="Askan"/>
                      </a:endParaRPr>
                    </a:p>
                  </a:txBody>
                  <a:tcPr anchor="ctr">
                    <a:lnB w="3175" cap="flat" cmpd="sng" algn="ctr">
                      <a:solidFill>
                        <a:schemeClr val="tx1"/>
                      </a:solidFill>
                      <a:prstDash val="solid"/>
                      <a:round/>
                      <a:headEnd type="none" w="med" len="med"/>
                      <a:tailEnd type="none" w="med" len="med"/>
                    </a:lnB>
                    <a:solidFill>
                      <a:schemeClr val="bg1"/>
                    </a:solidFill>
                  </a:tcPr>
                </a:tc>
                <a:tc>
                  <a:txBody>
                    <a:bodyPr/>
                    <a:lstStyle/>
                    <a:p>
                      <a:pPr algn="l"/>
                      <a:r>
                        <a:rPr lang="de-DE" sz="1100" dirty="0">
                          <a:solidFill>
                            <a:schemeClr val="tx1"/>
                          </a:solidFill>
                          <a:latin typeface="Askan"/>
                        </a:rPr>
                        <a:t>Market Cap in mil$</a:t>
                      </a:r>
                      <a:endParaRPr lang="en-US" sz="1100" dirty="0">
                        <a:solidFill>
                          <a:schemeClr val="tx1"/>
                        </a:solidFill>
                        <a:latin typeface="Askan"/>
                      </a:endParaRPr>
                    </a:p>
                  </a:txBody>
                  <a:tcPr anchor="ctr">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85838343"/>
                  </a:ext>
                </a:extLst>
              </a:tr>
              <a:tr h="245362">
                <a:tc>
                  <a:txBody>
                    <a:bodyPr/>
                    <a:lstStyle/>
                    <a:p>
                      <a:pPr algn="l"/>
                      <a:r>
                        <a:rPr lang="de-DE" sz="1100">
                          <a:solidFill>
                            <a:schemeClr val="tx1"/>
                          </a:solidFill>
                          <a:latin typeface="Askan"/>
                        </a:rPr>
                        <a:t>1</a:t>
                      </a:r>
                      <a:endParaRPr lang="en-US" sz="1100" dirty="0">
                        <a:solidFill>
                          <a:schemeClr val="tx1"/>
                        </a:solidFill>
                        <a:latin typeface="Askan"/>
                      </a:endParaRPr>
                    </a:p>
                  </a:txBody>
                  <a:tcPr anchor="ctr">
                    <a:lnT w="3175" cap="flat" cmpd="sng" algn="ctr">
                      <a:solidFill>
                        <a:schemeClr val="tx1"/>
                      </a:solidFill>
                      <a:prstDash val="solid"/>
                      <a:round/>
                      <a:headEnd type="none" w="med" len="med"/>
                      <a:tailEnd type="none" w="med" len="med"/>
                    </a:lnT>
                    <a:solidFill>
                      <a:schemeClr val="bg1"/>
                    </a:solidFill>
                  </a:tcPr>
                </a:tc>
                <a:tc>
                  <a:txBody>
                    <a:bodyPr/>
                    <a:lstStyle/>
                    <a:p>
                      <a:pPr algn="l"/>
                      <a:r>
                        <a:rPr lang="de-DE" sz="1100" dirty="0">
                          <a:solidFill>
                            <a:schemeClr val="tx1"/>
                          </a:solidFill>
                          <a:latin typeface="Askan"/>
                        </a:rPr>
                        <a:t>Apple Inc. AAPL</a:t>
                      </a:r>
                      <a:endParaRPr lang="en-US" sz="1100" dirty="0">
                        <a:solidFill>
                          <a:schemeClr val="tx1"/>
                        </a:solidFill>
                        <a:latin typeface="Askan"/>
                      </a:endParaRPr>
                    </a:p>
                  </a:txBody>
                  <a:tcPr anchor="ctr">
                    <a:lnT w="3175" cap="flat" cmpd="sng" algn="ctr">
                      <a:solidFill>
                        <a:schemeClr val="tx1"/>
                      </a:solidFill>
                      <a:prstDash val="solid"/>
                      <a:round/>
                      <a:headEnd type="none" w="med" len="med"/>
                      <a:tailEnd type="none" w="med" len="med"/>
                    </a:lnT>
                    <a:solidFill>
                      <a:schemeClr val="bg1"/>
                    </a:solidFill>
                  </a:tcPr>
                </a:tc>
                <a:tc>
                  <a:txBody>
                    <a:bodyPr/>
                    <a:lstStyle/>
                    <a:p>
                      <a:pPr algn="l"/>
                      <a:r>
                        <a:rPr lang="de-DE" sz="1100" dirty="0">
                          <a:solidFill>
                            <a:schemeClr val="tx1"/>
                          </a:solidFill>
                          <a:latin typeface="Askan"/>
                        </a:rPr>
                        <a:t>608.96T</a:t>
                      </a:r>
                      <a:endParaRPr lang="en-US" sz="1100" dirty="0">
                        <a:solidFill>
                          <a:schemeClr val="tx1"/>
                        </a:solidFill>
                        <a:latin typeface="Askan"/>
                      </a:endParaRPr>
                    </a:p>
                  </a:txBody>
                  <a:tcPr anchor="ctr">
                    <a:lnT w="3175" cap="flat" cmpd="sng" algn="ctr">
                      <a:solidFill>
                        <a:schemeClr val="tx1"/>
                      </a:solidFill>
                      <a:prstDash val="solid"/>
                      <a:round/>
                      <a:headEnd type="none" w="med" len="med"/>
                      <a:tailEnd type="none" w="med" len="med"/>
                    </a:lnT>
                    <a:solidFill>
                      <a:schemeClr val="bg1"/>
                    </a:solidFill>
                  </a:tcPr>
                </a:tc>
                <a:extLst>
                  <a:ext uri="{0D108BD9-81ED-4DB2-BD59-A6C34878D82A}">
                    <a16:rowId xmlns:a16="http://schemas.microsoft.com/office/drawing/2014/main" val="1788276338"/>
                  </a:ext>
                </a:extLst>
              </a:tr>
              <a:tr h="245362">
                <a:tc>
                  <a:txBody>
                    <a:bodyPr/>
                    <a:lstStyle/>
                    <a:p>
                      <a:pPr algn="l"/>
                      <a:r>
                        <a:rPr lang="de-DE" sz="1100">
                          <a:solidFill>
                            <a:schemeClr val="tx1"/>
                          </a:solidFill>
                          <a:latin typeface="Askan"/>
                        </a:rPr>
                        <a:t>2</a:t>
                      </a:r>
                      <a:endParaRPr lang="en-US" sz="1100" dirty="0">
                        <a:solidFill>
                          <a:schemeClr val="tx1"/>
                        </a:solidFill>
                        <a:latin typeface="Askan"/>
                      </a:endParaRPr>
                    </a:p>
                  </a:txBody>
                  <a:tcPr anchor="ctr">
                    <a:solidFill>
                      <a:schemeClr val="bg1"/>
                    </a:solidFill>
                  </a:tcPr>
                </a:tc>
                <a:tc>
                  <a:txBody>
                    <a:bodyPr/>
                    <a:lstStyle/>
                    <a:p>
                      <a:pPr algn="l"/>
                      <a:r>
                        <a:rPr lang="de-DE" sz="1100" dirty="0">
                          <a:solidFill>
                            <a:schemeClr val="tx1"/>
                          </a:solidFill>
                          <a:latin typeface="Askan"/>
                        </a:rPr>
                        <a:t>Amazon Inc. AMZN</a:t>
                      </a:r>
                      <a:endParaRPr lang="en-US" sz="1100" dirty="0">
                        <a:solidFill>
                          <a:schemeClr val="tx1"/>
                        </a:solidFill>
                        <a:latin typeface="Askan"/>
                      </a:endParaRPr>
                    </a:p>
                  </a:txBody>
                  <a:tcPr anchor="ctr">
                    <a:solidFill>
                      <a:schemeClr val="bg1"/>
                    </a:solidFill>
                  </a:tcPr>
                </a:tc>
                <a:tc>
                  <a:txBody>
                    <a:bodyPr/>
                    <a:lstStyle/>
                    <a:p>
                      <a:pPr algn="l"/>
                      <a:r>
                        <a:rPr lang="de-DE" sz="1100" dirty="0">
                          <a:solidFill>
                            <a:schemeClr val="tx1"/>
                          </a:solidFill>
                          <a:latin typeface="Askan"/>
                        </a:rPr>
                        <a:t>364.43T</a:t>
                      </a:r>
                      <a:endParaRPr lang="en-US" sz="1100" dirty="0">
                        <a:solidFill>
                          <a:schemeClr val="tx1"/>
                        </a:solidFill>
                        <a:latin typeface="Askan"/>
                      </a:endParaRPr>
                    </a:p>
                  </a:txBody>
                  <a:tcPr anchor="ctr">
                    <a:solidFill>
                      <a:schemeClr val="bg1"/>
                    </a:solidFill>
                  </a:tcPr>
                </a:tc>
                <a:extLst>
                  <a:ext uri="{0D108BD9-81ED-4DB2-BD59-A6C34878D82A}">
                    <a16:rowId xmlns:a16="http://schemas.microsoft.com/office/drawing/2014/main" val="3127577321"/>
                  </a:ext>
                </a:extLst>
              </a:tr>
              <a:tr h="245362">
                <a:tc>
                  <a:txBody>
                    <a:bodyPr/>
                    <a:lstStyle/>
                    <a:p>
                      <a:pPr algn="l"/>
                      <a:r>
                        <a:rPr lang="de-DE" sz="1100">
                          <a:solidFill>
                            <a:schemeClr val="tx1"/>
                          </a:solidFill>
                          <a:latin typeface="Askan"/>
                        </a:rPr>
                        <a:t>3</a:t>
                      </a:r>
                      <a:endParaRPr lang="en-US" sz="1100" dirty="0">
                        <a:solidFill>
                          <a:schemeClr val="tx1"/>
                        </a:solidFill>
                        <a:latin typeface="Askan"/>
                      </a:endParaRPr>
                    </a:p>
                  </a:txBody>
                  <a:tcPr anchor="ctr">
                    <a:solidFill>
                      <a:schemeClr val="bg1"/>
                    </a:solidFill>
                  </a:tcPr>
                </a:tc>
                <a:tc>
                  <a:txBody>
                    <a:bodyPr/>
                    <a:lstStyle/>
                    <a:p>
                      <a:pPr algn="l"/>
                      <a:r>
                        <a:rPr lang="de-DE" sz="1100" dirty="0">
                          <a:solidFill>
                            <a:schemeClr val="tx1"/>
                          </a:solidFill>
                          <a:latin typeface="Askan"/>
                        </a:rPr>
                        <a:t>Cisco Systems CSCO</a:t>
                      </a:r>
                      <a:endParaRPr lang="en-US" sz="1100" dirty="0">
                        <a:solidFill>
                          <a:schemeClr val="tx1"/>
                        </a:solidFill>
                        <a:latin typeface="Askan"/>
                      </a:endParaRPr>
                    </a:p>
                  </a:txBody>
                  <a:tcPr anchor="ctr">
                    <a:solidFill>
                      <a:schemeClr val="bg1"/>
                    </a:solidFill>
                  </a:tcPr>
                </a:tc>
                <a:tc>
                  <a:txBody>
                    <a:bodyPr/>
                    <a:lstStyle/>
                    <a:p>
                      <a:pPr algn="l"/>
                      <a:r>
                        <a:rPr lang="de-DE" sz="1100" dirty="0">
                          <a:solidFill>
                            <a:schemeClr val="tx1"/>
                          </a:solidFill>
                          <a:latin typeface="Askan"/>
                        </a:rPr>
                        <a:t>118.57T</a:t>
                      </a:r>
                      <a:endParaRPr lang="en-US" sz="1100" dirty="0">
                        <a:solidFill>
                          <a:schemeClr val="tx1"/>
                        </a:solidFill>
                        <a:latin typeface="Askan"/>
                      </a:endParaRPr>
                    </a:p>
                  </a:txBody>
                  <a:tcPr anchor="ctr">
                    <a:solidFill>
                      <a:schemeClr val="bg1"/>
                    </a:solidFill>
                  </a:tcPr>
                </a:tc>
                <a:extLst>
                  <a:ext uri="{0D108BD9-81ED-4DB2-BD59-A6C34878D82A}">
                    <a16:rowId xmlns:a16="http://schemas.microsoft.com/office/drawing/2014/main" val="2398048377"/>
                  </a:ext>
                </a:extLst>
              </a:tr>
              <a:tr h="245362">
                <a:tc>
                  <a:txBody>
                    <a:bodyPr/>
                    <a:lstStyle/>
                    <a:p>
                      <a:pPr algn="l"/>
                      <a:r>
                        <a:rPr lang="de-DE" sz="1100" b="0">
                          <a:solidFill>
                            <a:schemeClr val="tx1"/>
                          </a:solidFill>
                          <a:latin typeface="Askan"/>
                        </a:rPr>
                        <a:t>4</a:t>
                      </a:r>
                      <a:endParaRPr lang="en-US" sz="1100" b="0" dirty="0">
                        <a:solidFill>
                          <a:schemeClr val="tx1"/>
                        </a:solidFill>
                        <a:latin typeface="Askan"/>
                      </a:endParaRPr>
                    </a:p>
                  </a:txBody>
                  <a:tcPr anchor="ctr">
                    <a:solidFill>
                      <a:schemeClr val="bg1"/>
                    </a:solidFill>
                  </a:tcPr>
                </a:tc>
                <a:tc>
                  <a:txBody>
                    <a:bodyPr/>
                    <a:lstStyle/>
                    <a:p>
                      <a:pPr algn="l"/>
                      <a:r>
                        <a:rPr lang="de-DE" sz="1100" b="0" dirty="0">
                          <a:solidFill>
                            <a:schemeClr val="tx1"/>
                          </a:solidFill>
                          <a:latin typeface="Askan"/>
                        </a:rPr>
                        <a:t>Meta Platforms FB</a:t>
                      </a:r>
                      <a:endParaRPr lang="en-US" sz="1100" b="0" dirty="0">
                        <a:solidFill>
                          <a:schemeClr val="tx1"/>
                        </a:solidFill>
                        <a:latin typeface="Askan"/>
                      </a:endParaRPr>
                    </a:p>
                  </a:txBody>
                  <a:tcPr anchor="ctr">
                    <a:solidFill>
                      <a:schemeClr val="bg1"/>
                    </a:solidFill>
                  </a:tcPr>
                </a:tc>
                <a:tc>
                  <a:txBody>
                    <a:bodyPr/>
                    <a:lstStyle/>
                    <a:p>
                      <a:pPr algn="l"/>
                      <a:r>
                        <a:rPr lang="de-DE" sz="1100" b="0" dirty="0">
                          <a:solidFill>
                            <a:schemeClr val="tx1"/>
                          </a:solidFill>
                          <a:latin typeface="Askan"/>
                        </a:rPr>
                        <a:t>336.73T</a:t>
                      </a:r>
                      <a:endParaRPr lang="en-US" sz="1100" b="0" dirty="0">
                        <a:solidFill>
                          <a:schemeClr val="tx1"/>
                        </a:solidFill>
                        <a:latin typeface="Askan"/>
                      </a:endParaRPr>
                    </a:p>
                  </a:txBody>
                  <a:tcPr anchor="ctr">
                    <a:solidFill>
                      <a:schemeClr val="bg1"/>
                    </a:solidFill>
                  </a:tcPr>
                </a:tc>
                <a:extLst>
                  <a:ext uri="{0D108BD9-81ED-4DB2-BD59-A6C34878D82A}">
                    <a16:rowId xmlns:a16="http://schemas.microsoft.com/office/drawing/2014/main" val="576592802"/>
                  </a:ext>
                </a:extLst>
              </a:tr>
              <a:tr h="245362">
                <a:tc>
                  <a:txBody>
                    <a:bodyPr/>
                    <a:lstStyle/>
                    <a:p>
                      <a:pPr marL="0" algn="l" defTabSz="914400" rtl="0" eaLnBrk="1" latinLnBrk="0" hangingPunct="1"/>
                      <a:r>
                        <a:rPr lang="de-DE" sz="1100" b="1" kern="1200">
                          <a:solidFill>
                            <a:schemeClr val="tx1"/>
                          </a:solidFill>
                          <a:highlight>
                            <a:srgbClr val="66D082"/>
                          </a:highlight>
                          <a:latin typeface="Askan"/>
                          <a:ea typeface="+mn-ea"/>
                          <a:cs typeface="+mn-cs"/>
                        </a:rPr>
                        <a:t>5</a:t>
                      </a:r>
                      <a:endParaRPr lang="en-US" sz="1100" b="1" kern="1200" dirty="0">
                        <a:solidFill>
                          <a:schemeClr val="tx1"/>
                        </a:solidFill>
                        <a:highlight>
                          <a:srgbClr val="66D082"/>
                        </a:highlight>
                        <a:latin typeface="Askan"/>
                        <a:ea typeface="+mn-ea"/>
                        <a:cs typeface="+mn-cs"/>
                      </a:endParaRPr>
                    </a:p>
                  </a:txBody>
                  <a:tcPr anchor="ctr">
                    <a:solidFill>
                      <a:schemeClr val="bg1"/>
                    </a:solidFill>
                  </a:tcPr>
                </a:tc>
                <a:tc>
                  <a:txBody>
                    <a:bodyPr/>
                    <a:lstStyle/>
                    <a:p>
                      <a:pPr marL="0" algn="l" defTabSz="914400" rtl="0" eaLnBrk="1" latinLnBrk="0" hangingPunct="1"/>
                      <a:r>
                        <a:rPr lang="de-DE" sz="1100" b="1" kern="1200" dirty="0">
                          <a:solidFill>
                            <a:schemeClr val="tx1"/>
                          </a:solidFill>
                          <a:highlight>
                            <a:srgbClr val="66D082"/>
                          </a:highlight>
                          <a:latin typeface="Askan"/>
                          <a:ea typeface="+mn-ea"/>
                          <a:cs typeface="+mn-cs"/>
                        </a:rPr>
                        <a:t>Alphabet in. GOOG</a:t>
                      </a:r>
                      <a:endParaRPr lang="en-US" sz="1100" b="1" kern="1200" dirty="0">
                        <a:solidFill>
                          <a:schemeClr val="tx1"/>
                        </a:solidFill>
                        <a:highlight>
                          <a:srgbClr val="66D082"/>
                        </a:highlight>
                        <a:latin typeface="Askan"/>
                        <a:ea typeface="+mn-ea"/>
                        <a:cs typeface="+mn-cs"/>
                      </a:endParaRPr>
                    </a:p>
                  </a:txBody>
                  <a:tcPr anchor="ctr">
                    <a:solidFill>
                      <a:schemeClr val="bg1"/>
                    </a:solidFill>
                  </a:tcPr>
                </a:tc>
                <a:tc>
                  <a:txBody>
                    <a:bodyPr/>
                    <a:lstStyle/>
                    <a:p>
                      <a:pPr marL="0" algn="l" defTabSz="914400" rtl="0" eaLnBrk="1" latinLnBrk="0" hangingPunct="1"/>
                      <a:r>
                        <a:rPr lang="de-DE" sz="1100" b="1" kern="1200" dirty="0">
                          <a:solidFill>
                            <a:schemeClr val="tx1"/>
                          </a:solidFill>
                          <a:highlight>
                            <a:srgbClr val="66D082"/>
                          </a:highlight>
                          <a:latin typeface="Askan"/>
                          <a:ea typeface="+mn-ea"/>
                          <a:cs typeface="+mn-cs"/>
                        </a:rPr>
                        <a:t>535.5T</a:t>
                      </a:r>
                      <a:endParaRPr lang="en-US" sz="1100" b="1" kern="1200" dirty="0">
                        <a:solidFill>
                          <a:schemeClr val="tx1"/>
                        </a:solidFill>
                        <a:highlight>
                          <a:srgbClr val="66D082"/>
                        </a:highlight>
                        <a:latin typeface="Askan"/>
                        <a:ea typeface="+mn-ea"/>
                        <a:cs typeface="+mn-cs"/>
                      </a:endParaRPr>
                    </a:p>
                  </a:txBody>
                  <a:tcPr anchor="ctr">
                    <a:solidFill>
                      <a:schemeClr val="bg1"/>
                    </a:solidFill>
                  </a:tcPr>
                </a:tc>
                <a:extLst>
                  <a:ext uri="{0D108BD9-81ED-4DB2-BD59-A6C34878D82A}">
                    <a16:rowId xmlns:a16="http://schemas.microsoft.com/office/drawing/2014/main" val="1107493418"/>
                  </a:ext>
                </a:extLst>
              </a:tr>
              <a:tr h="245362">
                <a:tc>
                  <a:txBody>
                    <a:bodyPr/>
                    <a:lstStyle/>
                    <a:p>
                      <a:pPr algn="l"/>
                      <a:r>
                        <a:rPr lang="de-DE" sz="1100" dirty="0">
                          <a:solidFill>
                            <a:schemeClr val="tx1"/>
                          </a:solidFill>
                          <a:latin typeface="Askan"/>
                        </a:rPr>
                        <a:t>6</a:t>
                      </a:r>
                      <a:endParaRPr lang="en-US" sz="1100" dirty="0">
                        <a:solidFill>
                          <a:schemeClr val="tx1"/>
                        </a:solidFill>
                        <a:latin typeface="Askan"/>
                      </a:endParaRPr>
                    </a:p>
                  </a:txBody>
                  <a:tcPr anchor="ctr">
                    <a:solidFill>
                      <a:schemeClr val="bg1"/>
                    </a:solidFill>
                  </a:tcPr>
                </a:tc>
                <a:tc>
                  <a:txBody>
                    <a:bodyPr/>
                    <a:lstStyle/>
                    <a:p>
                      <a:pPr algn="l"/>
                      <a:r>
                        <a:rPr lang="de-DE" sz="1100" dirty="0">
                          <a:solidFill>
                            <a:schemeClr val="tx1"/>
                          </a:solidFill>
                          <a:latin typeface="Askan"/>
                        </a:rPr>
                        <a:t>Intel Corp. INTC</a:t>
                      </a:r>
                      <a:endParaRPr lang="en-US" sz="1100" dirty="0">
                        <a:solidFill>
                          <a:schemeClr val="tx1"/>
                        </a:solidFill>
                        <a:latin typeface="Askan"/>
                      </a:endParaRPr>
                    </a:p>
                  </a:txBody>
                  <a:tcPr anchor="ctr">
                    <a:solidFill>
                      <a:schemeClr val="bg1"/>
                    </a:solidFill>
                  </a:tcPr>
                </a:tc>
                <a:tc>
                  <a:txBody>
                    <a:bodyPr/>
                    <a:lstStyle/>
                    <a:p>
                      <a:pPr algn="l"/>
                      <a:r>
                        <a:rPr lang="de-DE" sz="1100" dirty="0">
                          <a:solidFill>
                            <a:schemeClr val="tx1"/>
                          </a:solidFill>
                          <a:latin typeface="Askan"/>
                        </a:rPr>
                        <a:t>144.5T</a:t>
                      </a:r>
                      <a:endParaRPr lang="en-US" sz="1100" dirty="0">
                        <a:solidFill>
                          <a:schemeClr val="tx1"/>
                        </a:solidFill>
                        <a:latin typeface="Askan"/>
                      </a:endParaRPr>
                    </a:p>
                  </a:txBody>
                  <a:tcPr anchor="ctr">
                    <a:solidFill>
                      <a:schemeClr val="bg1"/>
                    </a:solidFill>
                  </a:tcPr>
                </a:tc>
                <a:extLst>
                  <a:ext uri="{0D108BD9-81ED-4DB2-BD59-A6C34878D82A}">
                    <a16:rowId xmlns:a16="http://schemas.microsoft.com/office/drawing/2014/main" val="1784315685"/>
                  </a:ext>
                </a:extLst>
              </a:tr>
              <a:tr h="401501">
                <a:tc>
                  <a:txBody>
                    <a:bodyPr/>
                    <a:lstStyle/>
                    <a:p>
                      <a:pPr algn="l"/>
                      <a:r>
                        <a:rPr lang="de-DE" sz="1100">
                          <a:solidFill>
                            <a:schemeClr val="tx1"/>
                          </a:solidFill>
                          <a:latin typeface="Askan"/>
                        </a:rPr>
                        <a:t>7</a:t>
                      </a:r>
                      <a:endParaRPr lang="en-US" sz="1100" dirty="0">
                        <a:solidFill>
                          <a:schemeClr val="tx1"/>
                        </a:solidFill>
                        <a:latin typeface="Askan"/>
                      </a:endParaRPr>
                    </a:p>
                  </a:txBody>
                  <a:tcPr anchor="ctr">
                    <a:solidFill>
                      <a:schemeClr val="bg1"/>
                    </a:solidFill>
                  </a:tcPr>
                </a:tc>
                <a:tc>
                  <a:txBody>
                    <a:bodyPr/>
                    <a:lstStyle/>
                    <a:p>
                      <a:pPr algn="l"/>
                      <a:r>
                        <a:rPr lang="de-DE" sz="1100" dirty="0">
                          <a:solidFill>
                            <a:schemeClr val="tx1"/>
                          </a:solidFill>
                          <a:latin typeface="Askan"/>
                        </a:rPr>
                        <a:t>Microsoft Corp. MSFT</a:t>
                      </a:r>
                      <a:endParaRPr lang="en-US" sz="1100" dirty="0">
                        <a:solidFill>
                          <a:schemeClr val="tx1"/>
                        </a:solidFill>
                        <a:latin typeface="Askan"/>
                      </a:endParaRPr>
                    </a:p>
                  </a:txBody>
                  <a:tcPr anchor="ctr">
                    <a:solidFill>
                      <a:schemeClr val="bg1"/>
                    </a:solidFill>
                  </a:tcPr>
                </a:tc>
                <a:tc>
                  <a:txBody>
                    <a:bodyPr/>
                    <a:lstStyle/>
                    <a:p>
                      <a:pPr algn="l"/>
                      <a:r>
                        <a:rPr lang="de-DE" sz="1100" dirty="0">
                          <a:solidFill>
                            <a:schemeClr val="tx1"/>
                          </a:solidFill>
                          <a:latin typeface="Askan"/>
                        </a:rPr>
                        <a:t>441.0T</a:t>
                      </a:r>
                      <a:endParaRPr lang="en-US" sz="1100" dirty="0">
                        <a:solidFill>
                          <a:schemeClr val="tx1"/>
                        </a:solidFill>
                        <a:latin typeface="Askan"/>
                      </a:endParaRPr>
                    </a:p>
                  </a:txBody>
                  <a:tcPr anchor="ctr">
                    <a:solidFill>
                      <a:schemeClr val="bg1"/>
                    </a:solidFill>
                  </a:tcPr>
                </a:tc>
                <a:extLst>
                  <a:ext uri="{0D108BD9-81ED-4DB2-BD59-A6C34878D82A}">
                    <a16:rowId xmlns:a16="http://schemas.microsoft.com/office/drawing/2014/main" val="3577758419"/>
                  </a:ext>
                </a:extLst>
              </a:tr>
              <a:tr h="245362">
                <a:tc>
                  <a:txBody>
                    <a:bodyPr/>
                    <a:lstStyle/>
                    <a:p>
                      <a:pPr algn="l"/>
                      <a:r>
                        <a:rPr lang="de-DE" sz="1100">
                          <a:solidFill>
                            <a:schemeClr val="tx1"/>
                          </a:solidFill>
                          <a:latin typeface="Askan"/>
                        </a:rPr>
                        <a:t>8</a:t>
                      </a:r>
                      <a:endParaRPr lang="en-US" sz="1100" dirty="0">
                        <a:solidFill>
                          <a:schemeClr val="tx1"/>
                        </a:solidFill>
                        <a:latin typeface="Askan"/>
                      </a:endParaRPr>
                    </a:p>
                  </a:txBody>
                  <a:tcPr anchor="ctr">
                    <a:solidFill>
                      <a:schemeClr val="bg1"/>
                    </a:solidFill>
                  </a:tcPr>
                </a:tc>
                <a:tc>
                  <a:txBody>
                    <a:bodyPr/>
                    <a:lstStyle/>
                    <a:p>
                      <a:pPr algn="l"/>
                      <a:r>
                        <a:rPr lang="de-DE" sz="1100" dirty="0">
                          <a:solidFill>
                            <a:schemeClr val="tx1"/>
                          </a:solidFill>
                          <a:latin typeface="Askan"/>
                        </a:rPr>
                        <a:t>Oracle Corp. ORCL</a:t>
                      </a:r>
                      <a:endParaRPr lang="en-US" sz="1100" dirty="0">
                        <a:solidFill>
                          <a:schemeClr val="tx1"/>
                        </a:solidFill>
                        <a:latin typeface="Askan"/>
                      </a:endParaRPr>
                    </a:p>
                  </a:txBody>
                  <a:tcPr anchor="ctr">
                    <a:solidFill>
                      <a:schemeClr val="bg1"/>
                    </a:solidFill>
                  </a:tcPr>
                </a:tc>
                <a:tc>
                  <a:txBody>
                    <a:bodyPr/>
                    <a:lstStyle/>
                    <a:p>
                      <a:pPr algn="l"/>
                      <a:r>
                        <a:rPr lang="de-DE" sz="1100" dirty="0">
                          <a:solidFill>
                            <a:schemeClr val="tx1"/>
                          </a:solidFill>
                          <a:latin typeface="Askan"/>
                        </a:rPr>
                        <a:t>143.5T</a:t>
                      </a:r>
                      <a:endParaRPr lang="en-US" sz="1100" dirty="0">
                        <a:solidFill>
                          <a:schemeClr val="tx1"/>
                        </a:solidFill>
                        <a:latin typeface="Askan"/>
                      </a:endParaRPr>
                    </a:p>
                  </a:txBody>
                  <a:tcPr anchor="ctr">
                    <a:solidFill>
                      <a:schemeClr val="bg1"/>
                    </a:solidFill>
                  </a:tcPr>
                </a:tc>
                <a:extLst>
                  <a:ext uri="{0D108BD9-81ED-4DB2-BD59-A6C34878D82A}">
                    <a16:rowId xmlns:a16="http://schemas.microsoft.com/office/drawing/2014/main" val="1465192420"/>
                  </a:ext>
                </a:extLst>
              </a:tr>
              <a:tr h="245362">
                <a:tc>
                  <a:txBody>
                    <a:bodyPr/>
                    <a:lstStyle/>
                    <a:p>
                      <a:pPr algn="l"/>
                      <a:r>
                        <a:rPr lang="de-DE" sz="1100">
                          <a:solidFill>
                            <a:schemeClr val="tx1"/>
                          </a:solidFill>
                          <a:latin typeface="Askan"/>
                        </a:rPr>
                        <a:t>9</a:t>
                      </a:r>
                      <a:endParaRPr lang="en-US" sz="1100" dirty="0">
                        <a:solidFill>
                          <a:schemeClr val="tx1"/>
                        </a:solidFill>
                        <a:latin typeface="Askan"/>
                      </a:endParaRPr>
                    </a:p>
                  </a:txBody>
                  <a:tcPr anchor="ctr">
                    <a:solidFill>
                      <a:schemeClr val="bg1"/>
                    </a:solidFill>
                  </a:tcPr>
                </a:tc>
                <a:tc>
                  <a:txBody>
                    <a:bodyPr/>
                    <a:lstStyle/>
                    <a:p>
                      <a:pPr algn="l"/>
                      <a:r>
                        <a:rPr lang="de-DE" sz="1100" dirty="0">
                          <a:solidFill>
                            <a:schemeClr val="tx1"/>
                          </a:solidFill>
                          <a:latin typeface="Askan"/>
                        </a:rPr>
                        <a:t>Alibaba Group BABA</a:t>
                      </a:r>
                      <a:endParaRPr lang="en-US" sz="1100" dirty="0">
                        <a:solidFill>
                          <a:schemeClr val="tx1"/>
                        </a:solidFill>
                        <a:latin typeface="Askan"/>
                      </a:endParaRPr>
                    </a:p>
                  </a:txBody>
                  <a:tcPr anchor="ctr">
                    <a:solidFill>
                      <a:schemeClr val="bg1"/>
                    </a:solidFill>
                  </a:tcPr>
                </a:tc>
                <a:tc>
                  <a:txBody>
                    <a:bodyPr/>
                    <a:lstStyle/>
                    <a:p>
                      <a:pPr algn="l"/>
                      <a:r>
                        <a:rPr lang="de-DE" sz="1100" dirty="0">
                          <a:solidFill>
                            <a:schemeClr val="tx1"/>
                          </a:solidFill>
                          <a:latin typeface="Askan"/>
                        </a:rPr>
                        <a:t>220.9T</a:t>
                      </a:r>
                      <a:endParaRPr lang="en-US" sz="1100" dirty="0">
                        <a:solidFill>
                          <a:schemeClr val="tx1"/>
                        </a:solidFill>
                        <a:latin typeface="Askan"/>
                      </a:endParaRPr>
                    </a:p>
                  </a:txBody>
                  <a:tcPr anchor="ctr">
                    <a:solidFill>
                      <a:schemeClr val="bg1"/>
                    </a:solidFill>
                  </a:tcPr>
                </a:tc>
                <a:extLst>
                  <a:ext uri="{0D108BD9-81ED-4DB2-BD59-A6C34878D82A}">
                    <a16:rowId xmlns:a16="http://schemas.microsoft.com/office/drawing/2014/main" val="782700371"/>
                  </a:ext>
                </a:extLst>
              </a:tr>
              <a:tr h="245362">
                <a:tc>
                  <a:txBody>
                    <a:bodyPr/>
                    <a:lstStyle/>
                    <a:p>
                      <a:pPr algn="l"/>
                      <a:r>
                        <a:rPr lang="de-DE" sz="1100" dirty="0">
                          <a:solidFill>
                            <a:schemeClr val="tx1"/>
                          </a:solidFill>
                          <a:latin typeface="Askan"/>
                        </a:rPr>
                        <a:t>10</a:t>
                      </a:r>
                      <a:endParaRPr lang="en-US" sz="1100" dirty="0">
                        <a:solidFill>
                          <a:schemeClr val="tx1"/>
                        </a:solidFill>
                        <a:latin typeface="Askan"/>
                      </a:endParaRPr>
                    </a:p>
                  </a:txBody>
                  <a:tcPr anchor="ctr">
                    <a:solidFill>
                      <a:schemeClr val="bg1"/>
                    </a:solidFill>
                  </a:tcPr>
                </a:tc>
                <a:tc>
                  <a:txBody>
                    <a:bodyPr/>
                    <a:lstStyle/>
                    <a:p>
                      <a:pPr algn="l"/>
                      <a:r>
                        <a:rPr lang="de-DE" sz="1100" dirty="0">
                          <a:solidFill>
                            <a:schemeClr val="tx1"/>
                          </a:solidFill>
                          <a:latin typeface="Askan"/>
                        </a:rPr>
                        <a:t>Taiwan Semiconductor Manufacturing TSM</a:t>
                      </a:r>
                      <a:endParaRPr lang="en-US" sz="1100" dirty="0">
                        <a:solidFill>
                          <a:schemeClr val="tx1"/>
                        </a:solidFill>
                        <a:latin typeface="Askan"/>
                      </a:endParaRPr>
                    </a:p>
                  </a:txBody>
                  <a:tcPr anchor="ctr">
                    <a:solidFill>
                      <a:schemeClr val="bg1"/>
                    </a:solidFill>
                  </a:tcPr>
                </a:tc>
                <a:tc>
                  <a:txBody>
                    <a:bodyPr/>
                    <a:lstStyle/>
                    <a:p>
                      <a:pPr algn="l"/>
                      <a:r>
                        <a:rPr lang="de-DE" sz="1100" dirty="0">
                          <a:solidFill>
                            <a:schemeClr val="tx1"/>
                          </a:solidFill>
                          <a:latin typeface="Askan"/>
                        </a:rPr>
                        <a:t>121.6T</a:t>
                      </a:r>
                      <a:endParaRPr lang="en-US" sz="1100" dirty="0">
                        <a:solidFill>
                          <a:schemeClr val="tx1"/>
                        </a:solidFill>
                        <a:latin typeface="Askan"/>
                      </a:endParaRPr>
                    </a:p>
                  </a:txBody>
                  <a:tcPr anchor="ctr">
                    <a:solidFill>
                      <a:schemeClr val="bg1"/>
                    </a:solidFill>
                  </a:tcPr>
                </a:tc>
                <a:extLst>
                  <a:ext uri="{0D108BD9-81ED-4DB2-BD59-A6C34878D82A}">
                    <a16:rowId xmlns:a16="http://schemas.microsoft.com/office/drawing/2014/main" val="865458927"/>
                  </a:ext>
                </a:extLst>
              </a:tr>
              <a:tr h="267667">
                <a:tc>
                  <a:txBody>
                    <a:bodyPr/>
                    <a:lstStyle/>
                    <a:p>
                      <a:pPr algn="l"/>
                      <a:endParaRPr lang="en-US" sz="1100" b="1" dirty="0">
                        <a:solidFill>
                          <a:schemeClr val="tx1"/>
                        </a:solidFill>
                        <a:latin typeface="Askan"/>
                      </a:endParaRPr>
                    </a:p>
                  </a:txBody>
                  <a:tcPr anchor="ctr">
                    <a:solidFill>
                      <a:schemeClr val="bg1"/>
                    </a:solidFill>
                  </a:tcPr>
                </a:tc>
                <a:tc>
                  <a:txBody>
                    <a:bodyPr/>
                    <a:lstStyle/>
                    <a:p>
                      <a:pPr algn="l"/>
                      <a:endParaRPr lang="en-US" sz="1100" b="1" dirty="0">
                        <a:solidFill>
                          <a:schemeClr val="tx1"/>
                        </a:solidFill>
                        <a:latin typeface="Askan"/>
                      </a:endParaRPr>
                    </a:p>
                  </a:txBody>
                  <a:tcPr anchor="ctr">
                    <a:solidFill>
                      <a:schemeClr val="bg1"/>
                    </a:solidFill>
                  </a:tcPr>
                </a:tc>
                <a:tc>
                  <a:txBody>
                    <a:bodyPr/>
                    <a:lstStyle/>
                    <a:p>
                      <a:pPr algn="l"/>
                      <a:endParaRPr lang="en-US" sz="1100" b="1" dirty="0">
                        <a:solidFill>
                          <a:schemeClr val="tx1"/>
                        </a:solidFill>
                        <a:latin typeface="Askan"/>
                      </a:endParaRPr>
                    </a:p>
                  </a:txBody>
                  <a:tcPr anchor="ctr">
                    <a:solidFill>
                      <a:schemeClr val="bg1"/>
                    </a:solidFill>
                  </a:tcPr>
                </a:tc>
                <a:extLst>
                  <a:ext uri="{0D108BD9-81ED-4DB2-BD59-A6C34878D82A}">
                    <a16:rowId xmlns:a16="http://schemas.microsoft.com/office/drawing/2014/main" val="749651342"/>
                  </a:ext>
                </a:extLst>
              </a:tr>
            </a:tbl>
          </a:graphicData>
        </a:graphic>
      </p:graphicFrame>
    </p:spTree>
    <p:extLst>
      <p:ext uri="{BB962C8B-B14F-4D97-AF65-F5344CB8AC3E}">
        <p14:creationId xmlns:p14="http://schemas.microsoft.com/office/powerpoint/2010/main" val="14742239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94F4F6-6EEA-17CE-A31D-F0DB590CDFBB}"/>
            </a:ext>
          </a:extLst>
        </p:cNvPr>
        <p:cNvGrpSpPr/>
        <p:nvPr/>
      </p:nvGrpSpPr>
      <p:grpSpPr>
        <a:xfrm>
          <a:off x="0" y="0"/>
          <a:ext cx="0" cy="0"/>
          <a:chOff x="0" y="0"/>
          <a:chExt cx="0" cy="0"/>
        </a:xfrm>
      </p:grpSpPr>
      <p:pic>
        <p:nvPicPr>
          <p:cNvPr id="17" name="Picture 4">
            <a:extLst>
              <a:ext uri="{FF2B5EF4-FFF2-40B4-BE49-F238E27FC236}">
                <a16:creationId xmlns:a16="http://schemas.microsoft.com/office/drawing/2014/main" id="{E2820B71-E7BC-DFD9-2D03-DA06544CA2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70398" y="4590473"/>
            <a:ext cx="7485228" cy="1379528"/>
          </a:xfrm>
          <a:prstGeom prst="rect">
            <a:avLst/>
          </a:prstGeom>
          <a:noFill/>
          <a:ln>
            <a:solidFill>
              <a:srgbClr val="66D082"/>
            </a:solidFill>
          </a:ln>
          <a:extLst>
            <a:ext uri="{909E8E84-426E-40DD-AFC4-6F175D3DCCD1}">
              <a14:hiddenFill xmlns:a14="http://schemas.microsoft.com/office/drawing/2010/main">
                <a:solidFill>
                  <a:srgbClr val="FFFFFF"/>
                </a:solidFill>
              </a14:hiddenFill>
            </a:ext>
          </a:extLst>
        </p:spPr>
      </p:pic>
      <p:pic>
        <p:nvPicPr>
          <p:cNvPr id="16" name="Picture 2">
            <a:extLst>
              <a:ext uri="{FF2B5EF4-FFF2-40B4-BE49-F238E27FC236}">
                <a16:creationId xmlns:a16="http://schemas.microsoft.com/office/drawing/2014/main" id="{36A5C240-2978-4ACD-A72C-06748D6D8A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53948" y="1909274"/>
            <a:ext cx="6492240" cy="1202539"/>
          </a:xfrm>
          <a:prstGeom prst="rect">
            <a:avLst/>
          </a:prstGeom>
          <a:noFill/>
          <a:ln>
            <a:solidFill>
              <a:srgbClr val="66D082"/>
            </a:solidFill>
          </a:ln>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9E5CD9F5-FF77-AEB7-9379-11B7E8E210D9}"/>
              </a:ext>
            </a:extLst>
          </p:cNvPr>
          <p:cNvPicPr>
            <a:picLocks noChangeAspect="1"/>
          </p:cNvPicPr>
          <p:nvPr/>
        </p:nvPicPr>
        <p:blipFill>
          <a:blip r:embed="rId4">
            <a:duotone>
              <a:schemeClr val="bg2">
                <a:shade val="45000"/>
                <a:satMod val="135000"/>
              </a:schemeClr>
              <a:prstClr val="white"/>
            </a:duotone>
            <a:alphaModFix amt="70000"/>
          </a:blip>
          <a:srcRect/>
          <a:stretch>
            <a:fillRect/>
          </a:stretch>
        </p:blipFill>
        <p:spPr>
          <a:xfrm>
            <a:off x="9958630" y="0"/>
            <a:ext cx="6797750" cy="7734480"/>
          </a:xfrm>
          <a:custGeom>
            <a:avLst/>
            <a:gdLst>
              <a:gd name="connsiteX0" fmla="*/ 1216325 w 6797750"/>
              <a:gd name="connsiteY0" fmla="*/ 0 h 7734480"/>
              <a:gd name="connsiteX1" fmla="*/ 6797750 w 6797750"/>
              <a:gd name="connsiteY1" fmla="*/ 0 h 7734480"/>
              <a:gd name="connsiteX2" fmla="*/ 6797750 w 6797750"/>
              <a:gd name="connsiteY2" fmla="*/ 7734480 h 7734480"/>
              <a:gd name="connsiteX3" fmla="*/ 0 w 6797750"/>
              <a:gd name="connsiteY3" fmla="*/ 7734480 h 7734480"/>
              <a:gd name="connsiteX4" fmla="*/ 0 w 6797750"/>
              <a:gd name="connsiteY4" fmla="*/ 7261492 h 7734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97750" h="7734480">
                <a:moveTo>
                  <a:pt x="1216325" y="0"/>
                </a:moveTo>
                <a:lnTo>
                  <a:pt x="6797750" y="0"/>
                </a:lnTo>
                <a:lnTo>
                  <a:pt x="6797750" y="7734480"/>
                </a:lnTo>
                <a:lnTo>
                  <a:pt x="0" y="7734480"/>
                </a:lnTo>
                <a:lnTo>
                  <a:pt x="0" y="7261492"/>
                </a:lnTo>
                <a:close/>
              </a:path>
            </a:pathLst>
          </a:custGeom>
        </p:spPr>
      </p:pic>
      <p:sp>
        <p:nvSpPr>
          <p:cNvPr id="3" name="Inhaltsplatzhalter 2">
            <a:extLst>
              <a:ext uri="{FF2B5EF4-FFF2-40B4-BE49-F238E27FC236}">
                <a16:creationId xmlns:a16="http://schemas.microsoft.com/office/drawing/2014/main" id="{D6361F5C-0BCC-B3C9-E212-400FBE7F6590}"/>
              </a:ext>
            </a:extLst>
          </p:cNvPr>
          <p:cNvSpPr>
            <a:spLocks noGrp="1"/>
          </p:cNvSpPr>
          <p:nvPr>
            <p:ph idx="1"/>
          </p:nvPr>
        </p:nvSpPr>
        <p:spPr>
          <a:xfrm>
            <a:off x="1264920" y="2005012"/>
            <a:ext cx="10515600" cy="4351338"/>
          </a:xfrm>
        </p:spPr>
        <p:txBody>
          <a:bodyPr>
            <a:normAutofit/>
          </a:bodyPr>
          <a:lstStyle/>
          <a:p>
            <a:pPr marL="457200" lvl="1" indent="0">
              <a:lnSpc>
                <a:spcPct val="150000"/>
              </a:lnSpc>
              <a:buNone/>
            </a:pPr>
            <a:endParaRPr lang="de-DE" sz="1800" dirty="0">
              <a:latin typeface="Askan"/>
            </a:endParaRPr>
          </a:p>
          <a:p>
            <a:pPr>
              <a:lnSpc>
                <a:spcPct val="150000"/>
              </a:lnSpc>
            </a:pPr>
            <a:endParaRPr lang="de-DE" sz="2000" dirty="0">
              <a:latin typeface="Askan"/>
            </a:endParaRPr>
          </a:p>
          <a:p>
            <a:pPr>
              <a:lnSpc>
                <a:spcPct val="150000"/>
              </a:lnSpc>
            </a:pPr>
            <a:endParaRPr lang="de-DE" sz="2000" dirty="0">
              <a:latin typeface="Askan"/>
            </a:endParaRPr>
          </a:p>
        </p:txBody>
      </p:sp>
      <p:sp>
        <p:nvSpPr>
          <p:cNvPr id="4" name="Foliennummernplatzhalter 3">
            <a:extLst>
              <a:ext uri="{FF2B5EF4-FFF2-40B4-BE49-F238E27FC236}">
                <a16:creationId xmlns:a16="http://schemas.microsoft.com/office/drawing/2014/main" id="{182DF50A-16C1-B867-52E5-63A5B096F399}"/>
              </a:ext>
            </a:extLst>
          </p:cNvPr>
          <p:cNvSpPr>
            <a:spLocks noGrp="1"/>
          </p:cNvSpPr>
          <p:nvPr>
            <p:ph type="sldNum" sz="quarter" idx="12"/>
          </p:nvPr>
        </p:nvSpPr>
        <p:spPr/>
        <p:txBody>
          <a:bodyPr/>
          <a:lstStyle/>
          <a:p>
            <a:fld id="{B01D1D1E-D4F6-4C1C-B7C7-8D49125CABEB}" type="slidenum">
              <a:rPr lang="de-DE" sz="1000" smtClean="0">
                <a:latin typeface="Askan"/>
              </a:rPr>
              <a:t>8</a:t>
            </a:fld>
            <a:endParaRPr lang="de-DE" sz="1000" dirty="0">
              <a:latin typeface="Askan"/>
            </a:endParaRPr>
          </a:p>
        </p:txBody>
      </p:sp>
      <p:sp>
        <p:nvSpPr>
          <p:cNvPr id="5" name="Fußzeilenplatzhalter 4">
            <a:extLst>
              <a:ext uri="{FF2B5EF4-FFF2-40B4-BE49-F238E27FC236}">
                <a16:creationId xmlns:a16="http://schemas.microsoft.com/office/drawing/2014/main" id="{732E34B8-2631-6517-3926-EC9721E0A850}"/>
              </a:ext>
            </a:extLst>
          </p:cNvPr>
          <p:cNvSpPr>
            <a:spLocks noGrp="1"/>
          </p:cNvSpPr>
          <p:nvPr>
            <p:ph type="ftr" sz="quarter" idx="11"/>
          </p:nvPr>
        </p:nvSpPr>
        <p:spPr/>
        <p:txBody>
          <a:bodyPr/>
          <a:lstStyle/>
          <a:p>
            <a:r>
              <a:rPr lang="de-DE" sz="1000" dirty="0">
                <a:latin typeface="Askan"/>
              </a:rPr>
              <a:t>FOM; DLS; Big-Data-Analyseprojekt; P. Hornig; A. Dutovic;</a:t>
            </a:r>
          </a:p>
        </p:txBody>
      </p:sp>
      <p:sp>
        <p:nvSpPr>
          <p:cNvPr id="6" name="Titel 1">
            <a:extLst>
              <a:ext uri="{FF2B5EF4-FFF2-40B4-BE49-F238E27FC236}">
                <a16:creationId xmlns:a16="http://schemas.microsoft.com/office/drawing/2014/main" id="{2CF9445F-3399-EA11-5E3F-7032E619F040}"/>
              </a:ext>
            </a:extLst>
          </p:cNvPr>
          <p:cNvSpPr txBox="1">
            <a:spLocks/>
          </p:cNvSpPr>
          <p:nvPr/>
        </p:nvSpPr>
        <p:spPr>
          <a:xfrm>
            <a:off x="838200" y="-734568"/>
            <a:ext cx="9144000" cy="23876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b="1" dirty="0">
                <a:solidFill>
                  <a:srgbClr val="382B43"/>
                </a:solidFill>
                <a:latin typeface="Askan"/>
              </a:rPr>
              <a:t>Datenvorbereitung (Data Preparation)</a:t>
            </a:r>
          </a:p>
        </p:txBody>
      </p:sp>
      <p:sp>
        <p:nvSpPr>
          <p:cNvPr id="7" name="Rechteck: eine Ecke abgeschnitten 190">
            <a:extLst>
              <a:ext uri="{FF2B5EF4-FFF2-40B4-BE49-F238E27FC236}">
                <a16:creationId xmlns:a16="http://schemas.microsoft.com/office/drawing/2014/main" id="{F7379FEE-DEDD-3CF6-AF0F-4668C0EB57B2}"/>
              </a:ext>
            </a:extLst>
          </p:cNvPr>
          <p:cNvSpPr/>
          <p:nvPr/>
        </p:nvSpPr>
        <p:spPr>
          <a:xfrm rot="16200000">
            <a:off x="8401051" y="3219449"/>
            <a:ext cx="7010400" cy="571500"/>
          </a:xfrm>
          <a:custGeom>
            <a:avLst/>
            <a:gdLst>
              <a:gd name="connsiteX0" fmla="*/ 0 w 1428782"/>
              <a:gd name="connsiteY0" fmla="*/ 0 h 101694"/>
              <a:gd name="connsiteX1" fmla="*/ 1377935 w 1428782"/>
              <a:gd name="connsiteY1" fmla="*/ 0 h 101694"/>
              <a:gd name="connsiteX2" fmla="*/ 1428782 w 1428782"/>
              <a:gd name="connsiteY2" fmla="*/ 50847 h 101694"/>
              <a:gd name="connsiteX3" fmla="*/ 1428782 w 1428782"/>
              <a:gd name="connsiteY3" fmla="*/ 101694 h 101694"/>
              <a:gd name="connsiteX4" fmla="*/ 0 w 1428782"/>
              <a:gd name="connsiteY4" fmla="*/ 101694 h 101694"/>
              <a:gd name="connsiteX5" fmla="*/ 0 w 1428782"/>
              <a:gd name="connsiteY5" fmla="*/ 0 h 101694"/>
              <a:gd name="connsiteX0" fmla="*/ 0 w 1444259"/>
              <a:gd name="connsiteY0" fmla="*/ 0 h 135481"/>
              <a:gd name="connsiteX1" fmla="*/ 1393412 w 1444259"/>
              <a:gd name="connsiteY1" fmla="*/ 33787 h 135481"/>
              <a:gd name="connsiteX2" fmla="*/ 1444259 w 1444259"/>
              <a:gd name="connsiteY2" fmla="*/ 84634 h 135481"/>
              <a:gd name="connsiteX3" fmla="*/ 1444259 w 1444259"/>
              <a:gd name="connsiteY3" fmla="*/ 135481 h 135481"/>
              <a:gd name="connsiteX4" fmla="*/ 15477 w 1444259"/>
              <a:gd name="connsiteY4" fmla="*/ 135481 h 135481"/>
              <a:gd name="connsiteX5" fmla="*/ 0 w 1444259"/>
              <a:gd name="connsiteY5" fmla="*/ 0 h 135481"/>
              <a:gd name="connsiteX0" fmla="*/ 0 w 1444259"/>
              <a:gd name="connsiteY0" fmla="*/ 0 h 135481"/>
              <a:gd name="connsiteX1" fmla="*/ 1287954 w 1444259"/>
              <a:gd name="connsiteY1" fmla="*/ 29581 h 135481"/>
              <a:gd name="connsiteX2" fmla="*/ 1444259 w 1444259"/>
              <a:gd name="connsiteY2" fmla="*/ 84634 h 135481"/>
              <a:gd name="connsiteX3" fmla="*/ 1444259 w 1444259"/>
              <a:gd name="connsiteY3" fmla="*/ 135481 h 135481"/>
              <a:gd name="connsiteX4" fmla="*/ 15477 w 1444259"/>
              <a:gd name="connsiteY4" fmla="*/ 135481 h 135481"/>
              <a:gd name="connsiteX5" fmla="*/ 0 w 1444259"/>
              <a:gd name="connsiteY5" fmla="*/ 0 h 135481"/>
              <a:gd name="connsiteX0" fmla="*/ 0 w 1444259"/>
              <a:gd name="connsiteY0" fmla="*/ 0 h 135481"/>
              <a:gd name="connsiteX1" fmla="*/ 1287954 w 1444259"/>
              <a:gd name="connsiteY1" fmla="*/ 29581 h 135481"/>
              <a:gd name="connsiteX2" fmla="*/ 1442722 w 1444259"/>
              <a:gd name="connsiteY2" fmla="*/ 65646 h 135481"/>
              <a:gd name="connsiteX3" fmla="*/ 1444259 w 1444259"/>
              <a:gd name="connsiteY3" fmla="*/ 135481 h 135481"/>
              <a:gd name="connsiteX4" fmla="*/ 15477 w 1444259"/>
              <a:gd name="connsiteY4" fmla="*/ 135481 h 135481"/>
              <a:gd name="connsiteX5" fmla="*/ 0 w 1444259"/>
              <a:gd name="connsiteY5" fmla="*/ 0 h 135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4259" h="135481">
                <a:moveTo>
                  <a:pt x="0" y="0"/>
                </a:moveTo>
                <a:lnTo>
                  <a:pt x="1287954" y="29581"/>
                </a:lnTo>
                <a:lnTo>
                  <a:pt x="1442722" y="65646"/>
                </a:lnTo>
                <a:cubicBezTo>
                  <a:pt x="1443234" y="88924"/>
                  <a:pt x="1443747" y="112203"/>
                  <a:pt x="1444259" y="135481"/>
                </a:cubicBezTo>
                <a:lnTo>
                  <a:pt x="15477" y="135481"/>
                </a:lnTo>
                <a:lnTo>
                  <a:pt x="0" y="0"/>
                </a:lnTo>
                <a:close/>
              </a:path>
            </a:pathLst>
          </a:custGeom>
          <a:solidFill>
            <a:srgbClr val="A8E4B8">
              <a:alpha val="6784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1" name="Inhaltsplatzhalter 49">
            <a:extLst>
              <a:ext uri="{FF2B5EF4-FFF2-40B4-BE49-F238E27FC236}">
                <a16:creationId xmlns:a16="http://schemas.microsoft.com/office/drawing/2014/main" id="{E3C5B006-1F2C-45F1-CDBE-356C2A88E240}"/>
              </a:ext>
            </a:extLst>
          </p:cNvPr>
          <p:cNvSpPr txBox="1">
            <a:spLocks/>
          </p:cNvSpPr>
          <p:nvPr/>
        </p:nvSpPr>
        <p:spPr>
          <a:xfrm>
            <a:off x="-76200" y="904064"/>
            <a:ext cx="12344400" cy="571198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85800" indent="0">
              <a:lnSpc>
                <a:spcPct val="100000"/>
              </a:lnSpc>
              <a:spcBef>
                <a:spcPts val="600"/>
              </a:spcBef>
              <a:buClr>
                <a:srgbClr val="66D082"/>
              </a:buClr>
              <a:buSzPct val="110000"/>
              <a:buNone/>
            </a:pPr>
            <a:endParaRPr lang="en-US" sz="1200" dirty="0">
              <a:latin typeface="Askan"/>
            </a:endParaRPr>
          </a:p>
          <a:p>
            <a:pPr marL="914400" indent="0">
              <a:lnSpc>
                <a:spcPct val="100000"/>
              </a:lnSpc>
              <a:spcBef>
                <a:spcPts val="600"/>
              </a:spcBef>
              <a:buClr>
                <a:srgbClr val="66D082"/>
              </a:buClr>
              <a:buSzPct val="110000"/>
              <a:buFont typeface="Arial" panose="020B0604020202020204" pitchFamily="34" charset="0"/>
              <a:buNone/>
            </a:pPr>
            <a:r>
              <a:rPr lang="en-US" sz="1600" b="1" dirty="0" err="1">
                <a:latin typeface="Askan"/>
              </a:rPr>
              <a:t>Datenzusammenführung</a:t>
            </a:r>
            <a:endParaRPr lang="en-US" sz="1600" b="1" dirty="0">
              <a:latin typeface="Askan"/>
            </a:endParaRPr>
          </a:p>
          <a:p>
            <a:pPr marL="914400">
              <a:lnSpc>
                <a:spcPct val="100000"/>
              </a:lnSpc>
              <a:spcBef>
                <a:spcPts val="600"/>
              </a:spcBef>
              <a:buClr>
                <a:srgbClr val="66D082"/>
              </a:buClr>
              <a:buSzPct val="110000"/>
              <a:buFontTx/>
              <a:buChar char="◙"/>
            </a:pPr>
            <a:r>
              <a:rPr lang="en-US" sz="1200" dirty="0">
                <a:latin typeface="Askan"/>
              </a:rPr>
              <a:t>Alle </a:t>
            </a:r>
            <a:r>
              <a:rPr lang="en-US" sz="1200" dirty="0" err="1">
                <a:latin typeface="Askan"/>
              </a:rPr>
              <a:t>Aktien</a:t>
            </a:r>
            <a:r>
              <a:rPr lang="en-US" sz="1200" dirty="0">
                <a:latin typeface="Askan"/>
              </a:rPr>
              <a:t> in </a:t>
            </a:r>
            <a:r>
              <a:rPr lang="en-US" sz="1200" dirty="0" err="1">
                <a:latin typeface="Askan"/>
              </a:rPr>
              <a:t>einer</a:t>
            </a:r>
            <a:r>
              <a:rPr lang="en-US" sz="1200" dirty="0">
                <a:latin typeface="Askan"/>
              </a:rPr>
              <a:t> CSV-</a:t>
            </a:r>
            <a:r>
              <a:rPr lang="en-US" sz="1200" dirty="0" err="1">
                <a:latin typeface="Askan"/>
              </a:rPr>
              <a:t>Datei</a:t>
            </a:r>
            <a:r>
              <a:rPr lang="en-US" sz="1200" dirty="0">
                <a:latin typeface="Askan"/>
              </a:rPr>
              <a:t> </a:t>
            </a:r>
            <a:r>
              <a:rPr lang="en-US" sz="1200" dirty="0" err="1">
                <a:latin typeface="Askan"/>
              </a:rPr>
              <a:t>zusammengefasst</a:t>
            </a:r>
            <a:endParaRPr lang="en-US" sz="1200" dirty="0">
              <a:latin typeface="Askan"/>
            </a:endParaRPr>
          </a:p>
          <a:p>
            <a:pPr marL="914400">
              <a:lnSpc>
                <a:spcPct val="100000"/>
              </a:lnSpc>
              <a:spcBef>
                <a:spcPts val="600"/>
              </a:spcBef>
              <a:buClr>
                <a:srgbClr val="66D082"/>
              </a:buClr>
              <a:buSzPct val="110000"/>
              <a:buFontTx/>
              <a:buChar char="◙"/>
            </a:pPr>
            <a:r>
              <a:rPr lang="en-US" sz="1200" dirty="0" err="1">
                <a:latin typeface="Askan"/>
              </a:rPr>
              <a:t>Zusätzliche</a:t>
            </a:r>
            <a:r>
              <a:rPr lang="en-US" sz="1200" dirty="0">
                <a:latin typeface="Askan"/>
              </a:rPr>
              <a:t> </a:t>
            </a:r>
            <a:r>
              <a:rPr lang="en-US" sz="1200" dirty="0" err="1">
                <a:latin typeface="Askan"/>
              </a:rPr>
              <a:t>Spalte</a:t>
            </a:r>
            <a:r>
              <a:rPr lang="en-US" sz="1200" dirty="0">
                <a:latin typeface="Askan"/>
              </a:rPr>
              <a:t> “Stock” </a:t>
            </a:r>
            <a:r>
              <a:rPr lang="en-US" sz="1200" dirty="0" err="1">
                <a:latin typeface="Askan"/>
              </a:rPr>
              <a:t>z.B.</a:t>
            </a:r>
            <a:r>
              <a:rPr lang="en-US" sz="1200" dirty="0">
                <a:latin typeface="Askan"/>
              </a:rPr>
              <a:t> GOOG</a:t>
            </a:r>
          </a:p>
          <a:p>
            <a:pPr marL="685800" indent="0">
              <a:lnSpc>
                <a:spcPct val="100000"/>
              </a:lnSpc>
              <a:spcBef>
                <a:spcPts val="600"/>
              </a:spcBef>
              <a:buClr>
                <a:srgbClr val="66D082"/>
              </a:buClr>
              <a:buSzPct val="110000"/>
              <a:buNone/>
            </a:pPr>
            <a:endParaRPr lang="en-US" sz="1200" dirty="0">
              <a:latin typeface="Askan"/>
            </a:endParaRPr>
          </a:p>
          <a:p>
            <a:pPr marL="914400" indent="0">
              <a:lnSpc>
                <a:spcPct val="100000"/>
              </a:lnSpc>
              <a:spcBef>
                <a:spcPts val="600"/>
              </a:spcBef>
              <a:buClr>
                <a:srgbClr val="66D082"/>
              </a:buClr>
              <a:buSzPct val="110000"/>
              <a:buFont typeface="Arial" panose="020B0604020202020204" pitchFamily="34" charset="0"/>
              <a:buNone/>
            </a:pPr>
            <a:r>
              <a:rPr lang="en-US" sz="1600" b="1" dirty="0" err="1">
                <a:latin typeface="Askan"/>
              </a:rPr>
              <a:t>Zeitliche</a:t>
            </a:r>
            <a:r>
              <a:rPr lang="en-US" sz="1600" b="1" dirty="0">
                <a:latin typeface="Askan"/>
              </a:rPr>
              <a:t> </a:t>
            </a:r>
            <a:r>
              <a:rPr lang="en-US" sz="1600" b="1" dirty="0" err="1">
                <a:latin typeface="Askan"/>
              </a:rPr>
              <a:t>Ausrichtung</a:t>
            </a:r>
            <a:endParaRPr lang="en-US" sz="1600" b="1" dirty="0">
              <a:latin typeface="Askan"/>
            </a:endParaRPr>
          </a:p>
          <a:p>
            <a:pPr marL="914400">
              <a:lnSpc>
                <a:spcPct val="100000"/>
              </a:lnSpc>
              <a:spcBef>
                <a:spcPts val="600"/>
              </a:spcBef>
              <a:buClr>
                <a:srgbClr val="66D082"/>
              </a:buClr>
              <a:buSzPct val="110000"/>
              <a:buFontTx/>
              <a:buChar char="◙"/>
            </a:pPr>
            <a:r>
              <a:rPr lang="en-US" sz="1200" dirty="0" err="1">
                <a:latin typeface="Askan"/>
              </a:rPr>
              <a:t>Synchronisierung</a:t>
            </a:r>
            <a:r>
              <a:rPr lang="en-US" sz="1200" dirty="0">
                <a:latin typeface="Askan"/>
              </a:rPr>
              <a:t> von </a:t>
            </a:r>
            <a:r>
              <a:rPr lang="en-US" sz="1200" dirty="0" err="1">
                <a:latin typeface="Askan"/>
              </a:rPr>
              <a:t>Kursdaten</a:t>
            </a:r>
            <a:r>
              <a:rPr lang="en-US" sz="1200" dirty="0">
                <a:latin typeface="Askan"/>
              </a:rPr>
              <a:t> und Tweets</a:t>
            </a:r>
          </a:p>
          <a:p>
            <a:pPr marL="914400">
              <a:lnSpc>
                <a:spcPct val="100000"/>
              </a:lnSpc>
              <a:spcBef>
                <a:spcPts val="600"/>
              </a:spcBef>
              <a:buClr>
                <a:srgbClr val="66D082"/>
              </a:buClr>
              <a:buSzPct val="110000"/>
              <a:buFontTx/>
              <a:buChar char="◙"/>
            </a:pPr>
            <a:r>
              <a:rPr lang="en-US" sz="1200" dirty="0" err="1">
                <a:latin typeface="Askan"/>
              </a:rPr>
              <a:t>Entfernung</a:t>
            </a:r>
            <a:r>
              <a:rPr lang="en-US" sz="1200" dirty="0">
                <a:latin typeface="Askan"/>
              </a:rPr>
              <a:t> von </a:t>
            </a:r>
            <a:r>
              <a:rPr lang="en-US" sz="1200" dirty="0" err="1">
                <a:latin typeface="Askan"/>
              </a:rPr>
              <a:t>Einträgen</a:t>
            </a:r>
            <a:r>
              <a:rPr lang="en-US" sz="1200" dirty="0">
                <a:latin typeface="Askan"/>
              </a:rPr>
              <a:t> </a:t>
            </a:r>
            <a:r>
              <a:rPr lang="en-US" sz="1200" dirty="0" err="1">
                <a:latin typeface="Askan"/>
              </a:rPr>
              <a:t>außerhalb</a:t>
            </a:r>
            <a:r>
              <a:rPr lang="en-US" sz="1200" dirty="0">
                <a:latin typeface="Askan"/>
              </a:rPr>
              <a:t> </a:t>
            </a:r>
            <a:r>
              <a:rPr lang="en-US" sz="1200" dirty="0" err="1">
                <a:latin typeface="Askan"/>
              </a:rPr>
              <a:t>gemeinsamer</a:t>
            </a:r>
            <a:r>
              <a:rPr lang="en-US" sz="1200" dirty="0">
                <a:latin typeface="Askan"/>
              </a:rPr>
              <a:t> </a:t>
            </a:r>
            <a:r>
              <a:rPr lang="en-US" sz="1200" dirty="0" err="1">
                <a:latin typeface="Askan"/>
              </a:rPr>
              <a:t>Zeiträume</a:t>
            </a:r>
            <a:endParaRPr lang="en-US" sz="1200" dirty="0">
              <a:latin typeface="Askan"/>
            </a:endParaRPr>
          </a:p>
          <a:p>
            <a:pPr marL="914400">
              <a:lnSpc>
                <a:spcPct val="100000"/>
              </a:lnSpc>
              <a:spcBef>
                <a:spcPts val="600"/>
              </a:spcBef>
              <a:buClr>
                <a:srgbClr val="66D082"/>
              </a:buClr>
              <a:buSzPct val="110000"/>
              <a:buFontTx/>
              <a:buChar char="◙"/>
            </a:pPr>
            <a:r>
              <a:rPr lang="en-US" sz="1200" dirty="0" err="1">
                <a:latin typeface="Askan"/>
              </a:rPr>
              <a:t>Zuweisung</a:t>
            </a:r>
            <a:r>
              <a:rPr lang="en-US" sz="1200" dirty="0">
                <a:latin typeface="Askan"/>
              </a:rPr>
              <a:t> von Tweets </a:t>
            </a:r>
            <a:r>
              <a:rPr lang="en-US" sz="1200" dirty="0" err="1">
                <a:latin typeface="Askan"/>
              </a:rPr>
              <a:t>außerhalb</a:t>
            </a:r>
            <a:r>
              <a:rPr lang="en-US" sz="1200" dirty="0">
                <a:latin typeface="Askan"/>
              </a:rPr>
              <a:t> von </a:t>
            </a:r>
            <a:r>
              <a:rPr lang="en-US" sz="1200" dirty="0" err="1">
                <a:latin typeface="Askan"/>
              </a:rPr>
              <a:t>Markttagen</a:t>
            </a:r>
            <a:r>
              <a:rPr lang="en-US" sz="1200" dirty="0">
                <a:latin typeface="Askan"/>
              </a:rPr>
              <a:t> </a:t>
            </a:r>
            <a:r>
              <a:rPr lang="en-US" sz="1200" dirty="0" err="1">
                <a:latin typeface="Askan"/>
              </a:rPr>
              <a:t>zum</a:t>
            </a:r>
            <a:r>
              <a:rPr lang="en-US" sz="1200" dirty="0">
                <a:latin typeface="Askan"/>
              </a:rPr>
              <a:t> </a:t>
            </a:r>
            <a:r>
              <a:rPr lang="en-US" sz="1200" dirty="0" err="1">
                <a:latin typeface="Askan"/>
              </a:rPr>
              <a:t>nächsten</a:t>
            </a:r>
            <a:r>
              <a:rPr lang="en-US" sz="1200" dirty="0">
                <a:latin typeface="Askan"/>
              </a:rPr>
              <a:t> </a:t>
            </a:r>
            <a:r>
              <a:rPr lang="en-US" sz="1200" dirty="0" err="1">
                <a:latin typeface="Askan"/>
              </a:rPr>
              <a:t>Handelstag</a:t>
            </a:r>
            <a:endParaRPr lang="en-US" sz="1200" dirty="0">
              <a:latin typeface="Askan"/>
            </a:endParaRPr>
          </a:p>
          <a:p>
            <a:pPr marL="685800" indent="0">
              <a:lnSpc>
                <a:spcPct val="100000"/>
              </a:lnSpc>
              <a:spcBef>
                <a:spcPts val="600"/>
              </a:spcBef>
              <a:buClr>
                <a:srgbClr val="66D082"/>
              </a:buClr>
              <a:buSzPct val="110000"/>
              <a:buNone/>
            </a:pPr>
            <a:endParaRPr lang="en-US" sz="1200" dirty="0">
              <a:latin typeface="Askan"/>
            </a:endParaRPr>
          </a:p>
          <a:p>
            <a:pPr marL="914400" indent="0">
              <a:lnSpc>
                <a:spcPct val="100000"/>
              </a:lnSpc>
              <a:spcBef>
                <a:spcPts val="600"/>
              </a:spcBef>
              <a:buClr>
                <a:srgbClr val="66D082"/>
              </a:buClr>
              <a:buSzPct val="110000"/>
              <a:buFont typeface="Arial" panose="020B0604020202020204" pitchFamily="34" charset="0"/>
              <a:buNone/>
            </a:pPr>
            <a:r>
              <a:rPr lang="en-US" sz="1600" b="1" dirty="0" err="1">
                <a:latin typeface="Askan"/>
              </a:rPr>
              <a:t>Textbereinigung</a:t>
            </a:r>
            <a:endParaRPr lang="en-US" sz="1600" b="1" dirty="0">
              <a:latin typeface="Askan"/>
            </a:endParaRPr>
          </a:p>
          <a:p>
            <a:pPr marL="914400">
              <a:lnSpc>
                <a:spcPct val="100000"/>
              </a:lnSpc>
              <a:spcBef>
                <a:spcPts val="600"/>
              </a:spcBef>
              <a:buClr>
                <a:srgbClr val="66D082"/>
              </a:buClr>
              <a:buSzPct val="110000"/>
              <a:buFontTx/>
              <a:buChar char="◙"/>
            </a:pPr>
            <a:r>
              <a:rPr lang="en-US" sz="1200" dirty="0" err="1">
                <a:latin typeface="Askan"/>
              </a:rPr>
              <a:t>Maskierung</a:t>
            </a:r>
            <a:r>
              <a:rPr lang="en-US" sz="1200" dirty="0">
                <a:latin typeface="Askan"/>
              </a:rPr>
              <a:t> von URLs, </a:t>
            </a:r>
            <a:r>
              <a:rPr lang="en-US" sz="1200" dirty="0" err="1">
                <a:latin typeface="Askan"/>
              </a:rPr>
              <a:t>Referenzen</a:t>
            </a:r>
            <a:r>
              <a:rPr lang="en-US" sz="1200" dirty="0">
                <a:latin typeface="Askan"/>
              </a:rPr>
              <a:t>(@) und </a:t>
            </a:r>
            <a:r>
              <a:rPr lang="en-US" sz="1200" dirty="0" err="1">
                <a:latin typeface="Askan"/>
              </a:rPr>
              <a:t>Aktienkürzeln</a:t>
            </a:r>
            <a:r>
              <a:rPr lang="en-US" sz="1200" dirty="0">
                <a:latin typeface="Askan"/>
              </a:rPr>
              <a:t> ($) in Tweets</a:t>
            </a:r>
          </a:p>
          <a:p>
            <a:pPr marL="914400">
              <a:lnSpc>
                <a:spcPct val="100000"/>
              </a:lnSpc>
              <a:spcBef>
                <a:spcPts val="600"/>
              </a:spcBef>
              <a:buClr>
                <a:srgbClr val="66D082"/>
              </a:buClr>
              <a:buSzPct val="110000"/>
              <a:buFontTx/>
              <a:buChar char="◙"/>
            </a:pPr>
            <a:r>
              <a:rPr lang="en-US" sz="1200" dirty="0">
                <a:latin typeface="Askan"/>
              </a:rPr>
              <a:t>URL -&gt; “URL”</a:t>
            </a:r>
          </a:p>
          <a:p>
            <a:pPr marL="914400">
              <a:lnSpc>
                <a:spcPct val="100000"/>
              </a:lnSpc>
              <a:spcBef>
                <a:spcPts val="600"/>
              </a:spcBef>
              <a:buClr>
                <a:srgbClr val="66D082"/>
              </a:buClr>
              <a:buSzPct val="110000"/>
              <a:buFontTx/>
              <a:buChar char="◙"/>
            </a:pPr>
            <a:r>
              <a:rPr lang="en-US" sz="1200" dirty="0">
                <a:latin typeface="Askan"/>
              </a:rPr>
              <a:t>@USER -&gt; “AT_ENTITY”</a:t>
            </a:r>
          </a:p>
          <a:p>
            <a:pPr marL="914400">
              <a:lnSpc>
                <a:spcPct val="100000"/>
              </a:lnSpc>
              <a:spcBef>
                <a:spcPts val="600"/>
              </a:spcBef>
              <a:buClr>
                <a:srgbClr val="66D082"/>
              </a:buClr>
              <a:buSzPct val="110000"/>
              <a:buFontTx/>
              <a:buChar char="◙"/>
            </a:pPr>
            <a:r>
              <a:rPr lang="en-US" sz="1200" dirty="0">
                <a:latin typeface="Askan"/>
              </a:rPr>
              <a:t>$XYZ -&gt; “GOOG stock”</a:t>
            </a:r>
            <a:r>
              <a:rPr lang="en-US" sz="1200" b="1" dirty="0">
                <a:latin typeface="Askan"/>
              </a:rPr>
              <a:t>	</a:t>
            </a:r>
            <a:endParaRPr lang="de-DE" sz="1200" dirty="0">
              <a:latin typeface="Askan"/>
            </a:endParaRPr>
          </a:p>
        </p:txBody>
      </p:sp>
      <p:sp>
        <p:nvSpPr>
          <p:cNvPr id="18" name="Titel 1">
            <a:extLst>
              <a:ext uri="{FF2B5EF4-FFF2-40B4-BE49-F238E27FC236}">
                <a16:creationId xmlns:a16="http://schemas.microsoft.com/office/drawing/2014/main" id="{688B4E4F-2F2C-A886-7B97-F3770CF25BFC}"/>
              </a:ext>
            </a:extLst>
          </p:cNvPr>
          <p:cNvSpPr>
            <a:spLocks noGrp="1"/>
          </p:cNvSpPr>
          <p:nvPr>
            <p:ph type="title"/>
          </p:nvPr>
        </p:nvSpPr>
        <p:spPr>
          <a:xfrm>
            <a:off x="884476" y="699439"/>
            <a:ext cx="10515600" cy="1054099"/>
          </a:xfrm>
        </p:spPr>
        <p:txBody>
          <a:bodyPr anchor="t">
            <a:normAutofit/>
          </a:bodyPr>
          <a:lstStyle/>
          <a:p>
            <a:r>
              <a:rPr lang="de-DE" sz="1400" spc="300" dirty="0">
                <a:solidFill>
                  <a:srgbClr val="66D082"/>
                </a:solidFill>
                <a:latin typeface="Askan"/>
              </a:rPr>
              <a:t>Übersicht der Schritte</a:t>
            </a:r>
          </a:p>
        </p:txBody>
      </p:sp>
      <p:cxnSp>
        <p:nvCxnSpPr>
          <p:cNvPr id="20" name="Straight Arrow Connector 19">
            <a:extLst>
              <a:ext uri="{FF2B5EF4-FFF2-40B4-BE49-F238E27FC236}">
                <a16:creationId xmlns:a16="http://schemas.microsoft.com/office/drawing/2014/main" id="{407BF3D0-BE4C-52AC-18A9-AC1FB627C9EA}"/>
              </a:ext>
            </a:extLst>
          </p:cNvPr>
          <p:cNvCxnSpPr>
            <a:cxnSpLocks/>
          </p:cNvCxnSpPr>
          <p:nvPr/>
        </p:nvCxnSpPr>
        <p:spPr>
          <a:xfrm flipH="1" flipV="1">
            <a:off x="3486497" y="1899588"/>
            <a:ext cx="1048558" cy="447548"/>
          </a:xfrm>
          <a:prstGeom prst="straightConnector1">
            <a:avLst/>
          </a:prstGeom>
          <a:ln>
            <a:solidFill>
              <a:srgbClr val="66D082"/>
            </a:solidFill>
            <a:headEnd type="triangle"/>
            <a:tailEnd type="none"/>
          </a:ln>
        </p:spPr>
        <p:style>
          <a:lnRef idx="2">
            <a:schemeClr val="accent6"/>
          </a:lnRef>
          <a:fillRef idx="0">
            <a:schemeClr val="accent6"/>
          </a:fillRef>
          <a:effectRef idx="1">
            <a:schemeClr val="accent6"/>
          </a:effectRef>
          <a:fontRef idx="minor">
            <a:schemeClr val="tx1"/>
          </a:fontRef>
        </p:style>
      </p:cxnSp>
      <p:cxnSp>
        <p:nvCxnSpPr>
          <p:cNvPr id="29" name="Straight Arrow Connector 28">
            <a:extLst>
              <a:ext uri="{FF2B5EF4-FFF2-40B4-BE49-F238E27FC236}">
                <a16:creationId xmlns:a16="http://schemas.microsoft.com/office/drawing/2014/main" id="{5B2D9068-B7DE-8337-F992-7FEF754F2AD5}"/>
              </a:ext>
            </a:extLst>
          </p:cNvPr>
          <p:cNvCxnSpPr>
            <a:cxnSpLocks/>
          </p:cNvCxnSpPr>
          <p:nvPr/>
        </p:nvCxnSpPr>
        <p:spPr>
          <a:xfrm flipH="1">
            <a:off x="3075016" y="2499536"/>
            <a:ext cx="1612439" cy="0"/>
          </a:xfrm>
          <a:prstGeom prst="straightConnector1">
            <a:avLst/>
          </a:prstGeom>
          <a:ln>
            <a:solidFill>
              <a:srgbClr val="66D082"/>
            </a:solidFill>
            <a:headEnd type="triangle"/>
            <a:tailEnd type="none"/>
          </a:ln>
        </p:spPr>
        <p:style>
          <a:lnRef idx="2">
            <a:schemeClr val="accent6"/>
          </a:lnRef>
          <a:fillRef idx="0">
            <a:schemeClr val="accent6"/>
          </a:fillRef>
          <a:effectRef idx="1">
            <a:schemeClr val="accent6"/>
          </a:effectRef>
          <a:fontRef idx="minor">
            <a:schemeClr val="tx1"/>
          </a:fontRef>
        </p:style>
      </p:cxnSp>
    </p:spTree>
    <p:extLst>
      <p:ext uri="{BB962C8B-B14F-4D97-AF65-F5344CB8AC3E}">
        <p14:creationId xmlns:p14="http://schemas.microsoft.com/office/powerpoint/2010/main" val="8519974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1C8F5A-EF8C-B021-C9BF-0E9E1DAD4BC6}"/>
            </a:ext>
          </a:extLst>
        </p:cNvPr>
        <p:cNvGrpSpPr/>
        <p:nvPr/>
      </p:nvGrpSpPr>
      <p:grpSpPr>
        <a:xfrm>
          <a:off x="0" y="0"/>
          <a:ext cx="0" cy="0"/>
          <a:chOff x="0" y="0"/>
          <a:chExt cx="0" cy="0"/>
        </a:xfrm>
      </p:grpSpPr>
      <p:pic>
        <p:nvPicPr>
          <p:cNvPr id="15" name="Picture 14">
            <a:extLst>
              <a:ext uri="{FF2B5EF4-FFF2-40B4-BE49-F238E27FC236}">
                <a16:creationId xmlns:a16="http://schemas.microsoft.com/office/drawing/2014/main" id="{39E406C6-1BB6-476A-187C-BFB0F3EC76C1}"/>
              </a:ext>
            </a:extLst>
          </p:cNvPr>
          <p:cNvPicPr>
            <a:picLocks noChangeAspect="1"/>
          </p:cNvPicPr>
          <p:nvPr/>
        </p:nvPicPr>
        <p:blipFill>
          <a:blip r:embed="rId2">
            <a:duotone>
              <a:schemeClr val="bg2">
                <a:shade val="45000"/>
                <a:satMod val="135000"/>
              </a:schemeClr>
              <a:prstClr val="white"/>
            </a:duotone>
            <a:alphaModFix amt="70000"/>
          </a:blip>
          <a:srcRect/>
          <a:stretch>
            <a:fillRect/>
          </a:stretch>
        </p:blipFill>
        <p:spPr>
          <a:xfrm>
            <a:off x="9958630" y="0"/>
            <a:ext cx="6797750" cy="7734480"/>
          </a:xfrm>
          <a:custGeom>
            <a:avLst/>
            <a:gdLst>
              <a:gd name="connsiteX0" fmla="*/ 1216325 w 6797750"/>
              <a:gd name="connsiteY0" fmla="*/ 0 h 7734480"/>
              <a:gd name="connsiteX1" fmla="*/ 6797750 w 6797750"/>
              <a:gd name="connsiteY1" fmla="*/ 0 h 7734480"/>
              <a:gd name="connsiteX2" fmla="*/ 6797750 w 6797750"/>
              <a:gd name="connsiteY2" fmla="*/ 7734480 h 7734480"/>
              <a:gd name="connsiteX3" fmla="*/ 0 w 6797750"/>
              <a:gd name="connsiteY3" fmla="*/ 7734480 h 7734480"/>
              <a:gd name="connsiteX4" fmla="*/ 0 w 6797750"/>
              <a:gd name="connsiteY4" fmla="*/ 7261492 h 7734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97750" h="7734480">
                <a:moveTo>
                  <a:pt x="1216325" y="0"/>
                </a:moveTo>
                <a:lnTo>
                  <a:pt x="6797750" y="0"/>
                </a:lnTo>
                <a:lnTo>
                  <a:pt x="6797750" y="7734480"/>
                </a:lnTo>
                <a:lnTo>
                  <a:pt x="0" y="7734480"/>
                </a:lnTo>
                <a:lnTo>
                  <a:pt x="0" y="7261492"/>
                </a:lnTo>
                <a:close/>
              </a:path>
            </a:pathLst>
          </a:custGeom>
        </p:spPr>
      </p:pic>
      <p:sp>
        <p:nvSpPr>
          <p:cNvPr id="4" name="Foliennummernplatzhalter 3">
            <a:extLst>
              <a:ext uri="{FF2B5EF4-FFF2-40B4-BE49-F238E27FC236}">
                <a16:creationId xmlns:a16="http://schemas.microsoft.com/office/drawing/2014/main" id="{CAAE726B-3E69-3CB7-B57D-E0A03F60A156}"/>
              </a:ext>
            </a:extLst>
          </p:cNvPr>
          <p:cNvSpPr>
            <a:spLocks noGrp="1"/>
          </p:cNvSpPr>
          <p:nvPr>
            <p:ph type="sldNum" sz="quarter" idx="12"/>
          </p:nvPr>
        </p:nvSpPr>
        <p:spPr/>
        <p:txBody>
          <a:bodyPr/>
          <a:lstStyle/>
          <a:p>
            <a:fld id="{B01D1D1E-D4F6-4C1C-B7C7-8D49125CABEB}" type="slidenum">
              <a:rPr lang="de-DE" sz="1000" smtClean="0">
                <a:latin typeface="Askan"/>
              </a:rPr>
              <a:t>9</a:t>
            </a:fld>
            <a:endParaRPr lang="de-DE" sz="1000" dirty="0">
              <a:latin typeface="Askan"/>
            </a:endParaRPr>
          </a:p>
        </p:txBody>
      </p:sp>
      <p:sp>
        <p:nvSpPr>
          <p:cNvPr id="5" name="Fußzeilenplatzhalter 4">
            <a:extLst>
              <a:ext uri="{FF2B5EF4-FFF2-40B4-BE49-F238E27FC236}">
                <a16:creationId xmlns:a16="http://schemas.microsoft.com/office/drawing/2014/main" id="{5C46CE41-EE7F-5C67-03E4-945408943C32}"/>
              </a:ext>
            </a:extLst>
          </p:cNvPr>
          <p:cNvSpPr>
            <a:spLocks noGrp="1"/>
          </p:cNvSpPr>
          <p:nvPr>
            <p:ph type="ftr" sz="quarter" idx="11"/>
          </p:nvPr>
        </p:nvSpPr>
        <p:spPr/>
        <p:txBody>
          <a:bodyPr/>
          <a:lstStyle/>
          <a:p>
            <a:r>
              <a:rPr lang="de-DE" sz="1000" dirty="0">
                <a:latin typeface="Askan"/>
              </a:rPr>
              <a:t>FOM; DLS; Big-Data-Analyseprojekt; P. Hornig; A. Dutovic;</a:t>
            </a:r>
          </a:p>
        </p:txBody>
      </p:sp>
      <p:sp>
        <p:nvSpPr>
          <p:cNvPr id="6" name="Titel 1">
            <a:extLst>
              <a:ext uri="{FF2B5EF4-FFF2-40B4-BE49-F238E27FC236}">
                <a16:creationId xmlns:a16="http://schemas.microsoft.com/office/drawing/2014/main" id="{F0E4E8C5-BC7D-FB29-220D-9FD897BAF187}"/>
              </a:ext>
            </a:extLst>
          </p:cNvPr>
          <p:cNvSpPr txBox="1">
            <a:spLocks/>
          </p:cNvSpPr>
          <p:nvPr/>
        </p:nvSpPr>
        <p:spPr>
          <a:xfrm>
            <a:off x="838200" y="-734568"/>
            <a:ext cx="9144000" cy="23876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b="1" dirty="0">
                <a:solidFill>
                  <a:srgbClr val="382B43"/>
                </a:solidFill>
                <a:latin typeface="Askan"/>
              </a:rPr>
              <a:t>Datenvorbereitung (Data Preparation)</a:t>
            </a:r>
          </a:p>
        </p:txBody>
      </p:sp>
      <p:sp>
        <p:nvSpPr>
          <p:cNvPr id="7" name="Rechteck: eine Ecke abgeschnitten 190">
            <a:extLst>
              <a:ext uri="{FF2B5EF4-FFF2-40B4-BE49-F238E27FC236}">
                <a16:creationId xmlns:a16="http://schemas.microsoft.com/office/drawing/2014/main" id="{C5950CBD-697D-1474-E247-6DAD6777561D}"/>
              </a:ext>
            </a:extLst>
          </p:cNvPr>
          <p:cNvSpPr/>
          <p:nvPr/>
        </p:nvSpPr>
        <p:spPr>
          <a:xfrm rot="16200000">
            <a:off x="8401051" y="3219449"/>
            <a:ext cx="7010400" cy="571500"/>
          </a:xfrm>
          <a:custGeom>
            <a:avLst/>
            <a:gdLst>
              <a:gd name="connsiteX0" fmla="*/ 0 w 1428782"/>
              <a:gd name="connsiteY0" fmla="*/ 0 h 101694"/>
              <a:gd name="connsiteX1" fmla="*/ 1377935 w 1428782"/>
              <a:gd name="connsiteY1" fmla="*/ 0 h 101694"/>
              <a:gd name="connsiteX2" fmla="*/ 1428782 w 1428782"/>
              <a:gd name="connsiteY2" fmla="*/ 50847 h 101694"/>
              <a:gd name="connsiteX3" fmla="*/ 1428782 w 1428782"/>
              <a:gd name="connsiteY3" fmla="*/ 101694 h 101694"/>
              <a:gd name="connsiteX4" fmla="*/ 0 w 1428782"/>
              <a:gd name="connsiteY4" fmla="*/ 101694 h 101694"/>
              <a:gd name="connsiteX5" fmla="*/ 0 w 1428782"/>
              <a:gd name="connsiteY5" fmla="*/ 0 h 101694"/>
              <a:gd name="connsiteX0" fmla="*/ 0 w 1444259"/>
              <a:gd name="connsiteY0" fmla="*/ 0 h 135481"/>
              <a:gd name="connsiteX1" fmla="*/ 1393412 w 1444259"/>
              <a:gd name="connsiteY1" fmla="*/ 33787 h 135481"/>
              <a:gd name="connsiteX2" fmla="*/ 1444259 w 1444259"/>
              <a:gd name="connsiteY2" fmla="*/ 84634 h 135481"/>
              <a:gd name="connsiteX3" fmla="*/ 1444259 w 1444259"/>
              <a:gd name="connsiteY3" fmla="*/ 135481 h 135481"/>
              <a:gd name="connsiteX4" fmla="*/ 15477 w 1444259"/>
              <a:gd name="connsiteY4" fmla="*/ 135481 h 135481"/>
              <a:gd name="connsiteX5" fmla="*/ 0 w 1444259"/>
              <a:gd name="connsiteY5" fmla="*/ 0 h 135481"/>
              <a:gd name="connsiteX0" fmla="*/ 0 w 1444259"/>
              <a:gd name="connsiteY0" fmla="*/ 0 h 135481"/>
              <a:gd name="connsiteX1" fmla="*/ 1287954 w 1444259"/>
              <a:gd name="connsiteY1" fmla="*/ 29581 h 135481"/>
              <a:gd name="connsiteX2" fmla="*/ 1444259 w 1444259"/>
              <a:gd name="connsiteY2" fmla="*/ 84634 h 135481"/>
              <a:gd name="connsiteX3" fmla="*/ 1444259 w 1444259"/>
              <a:gd name="connsiteY3" fmla="*/ 135481 h 135481"/>
              <a:gd name="connsiteX4" fmla="*/ 15477 w 1444259"/>
              <a:gd name="connsiteY4" fmla="*/ 135481 h 135481"/>
              <a:gd name="connsiteX5" fmla="*/ 0 w 1444259"/>
              <a:gd name="connsiteY5" fmla="*/ 0 h 135481"/>
              <a:gd name="connsiteX0" fmla="*/ 0 w 1444259"/>
              <a:gd name="connsiteY0" fmla="*/ 0 h 135481"/>
              <a:gd name="connsiteX1" fmla="*/ 1287954 w 1444259"/>
              <a:gd name="connsiteY1" fmla="*/ 29581 h 135481"/>
              <a:gd name="connsiteX2" fmla="*/ 1442722 w 1444259"/>
              <a:gd name="connsiteY2" fmla="*/ 65646 h 135481"/>
              <a:gd name="connsiteX3" fmla="*/ 1444259 w 1444259"/>
              <a:gd name="connsiteY3" fmla="*/ 135481 h 135481"/>
              <a:gd name="connsiteX4" fmla="*/ 15477 w 1444259"/>
              <a:gd name="connsiteY4" fmla="*/ 135481 h 135481"/>
              <a:gd name="connsiteX5" fmla="*/ 0 w 1444259"/>
              <a:gd name="connsiteY5" fmla="*/ 0 h 135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4259" h="135481">
                <a:moveTo>
                  <a:pt x="0" y="0"/>
                </a:moveTo>
                <a:lnTo>
                  <a:pt x="1287954" y="29581"/>
                </a:lnTo>
                <a:lnTo>
                  <a:pt x="1442722" y="65646"/>
                </a:lnTo>
                <a:cubicBezTo>
                  <a:pt x="1443234" y="88924"/>
                  <a:pt x="1443747" y="112203"/>
                  <a:pt x="1444259" y="135481"/>
                </a:cubicBezTo>
                <a:lnTo>
                  <a:pt x="15477" y="135481"/>
                </a:lnTo>
                <a:lnTo>
                  <a:pt x="0" y="0"/>
                </a:lnTo>
                <a:close/>
              </a:path>
            </a:pathLst>
          </a:custGeom>
          <a:solidFill>
            <a:srgbClr val="A8E4B8">
              <a:alpha val="6784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1" name="Inhaltsplatzhalter 49">
            <a:extLst>
              <a:ext uri="{FF2B5EF4-FFF2-40B4-BE49-F238E27FC236}">
                <a16:creationId xmlns:a16="http://schemas.microsoft.com/office/drawing/2014/main" id="{B71C5E63-4ADE-6263-7552-210D7BE1799D}"/>
              </a:ext>
            </a:extLst>
          </p:cNvPr>
          <p:cNvSpPr txBox="1">
            <a:spLocks/>
          </p:cNvSpPr>
          <p:nvPr/>
        </p:nvSpPr>
        <p:spPr>
          <a:xfrm>
            <a:off x="-76200" y="904064"/>
            <a:ext cx="12344400" cy="571198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85800" indent="0">
              <a:lnSpc>
                <a:spcPct val="100000"/>
              </a:lnSpc>
              <a:spcBef>
                <a:spcPts val="600"/>
              </a:spcBef>
              <a:buClr>
                <a:srgbClr val="66D082"/>
              </a:buClr>
              <a:buSzPct val="110000"/>
              <a:buNone/>
            </a:pPr>
            <a:endParaRPr lang="en-US" sz="1200" dirty="0">
              <a:latin typeface="Askan"/>
            </a:endParaRPr>
          </a:p>
          <a:p>
            <a:pPr marL="914400" indent="0">
              <a:lnSpc>
                <a:spcPct val="100000"/>
              </a:lnSpc>
              <a:spcBef>
                <a:spcPts val="600"/>
              </a:spcBef>
              <a:buClr>
                <a:srgbClr val="66D082"/>
              </a:buClr>
              <a:buSzPct val="110000"/>
              <a:buFont typeface="Arial" panose="020B0604020202020204" pitchFamily="34" charset="0"/>
              <a:buNone/>
            </a:pPr>
            <a:r>
              <a:rPr lang="en-US" sz="1600" b="1" dirty="0" err="1">
                <a:latin typeface="Askan"/>
              </a:rPr>
              <a:t>FinancialBERT</a:t>
            </a:r>
            <a:endParaRPr lang="en-US" sz="1600" b="1" dirty="0">
              <a:latin typeface="Askan"/>
            </a:endParaRPr>
          </a:p>
          <a:p>
            <a:pPr marL="914400">
              <a:lnSpc>
                <a:spcPct val="100000"/>
              </a:lnSpc>
              <a:spcBef>
                <a:spcPts val="600"/>
              </a:spcBef>
              <a:buClr>
                <a:srgbClr val="66D082"/>
              </a:buClr>
              <a:buSzPct val="110000"/>
              <a:buFontTx/>
              <a:buChar char="◙"/>
            </a:pPr>
            <a:r>
              <a:rPr lang="en-US" sz="1200" dirty="0">
                <a:latin typeface="Askan"/>
              </a:rPr>
              <a:t>Anza</a:t>
            </a:r>
          </a:p>
          <a:p>
            <a:pPr marL="914400" indent="0">
              <a:lnSpc>
                <a:spcPct val="100000"/>
              </a:lnSpc>
              <a:spcBef>
                <a:spcPts val="600"/>
              </a:spcBef>
              <a:buClr>
                <a:srgbClr val="66D082"/>
              </a:buClr>
              <a:buSzPct val="110000"/>
              <a:buFont typeface="Arial" panose="020B0604020202020204" pitchFamily="34" charset="0"/>
              <a:buNone/>
            </a:pPr>
            <a:r>
              <a:rPr lang="en-US" sz="1600" b="1" dirty="0">
                <a:latin typeface="Askan"/>
              </a:rPr>
              <a:t>Embeddings</a:t>
            </a:r>
          </a:p>
          <a:p>
            <a:pPr marL="914400">
              <a:lnSpc>
                <a:spcPct val="100000"/>
              </a:lnSpc>
              <a:spcBef>
                <a:spcPts val="600"/>
              </a:spcBef>
              <a:buClr>
                <a:srgbClr val="66D082"/>
              </a:buClr>
              <a:buSzPct val="110000"/>
              <a:buFontTx/>
              <a:buChar char="◙"/>
            </a:pPr>
            <a:r>
              <a:rPr lang="en-US" sz="1200" dirty="0" err="1">
                <a:latin typeface="Askan"/>
              </a:rPr>
              <a:t>Erze</a:t>
            </a:r>
            <a:endParaRPr lang="en-US" sz="1200" dirty="0">
              <a:latin typeface="Askan"/>
            </a:endParaRPr>
          </a:p>
          <a:p>
            <a:pPr marL="685800" indent="0">
              <a:lnSpc>
                <a:spcPct val="100000"/>
              </a:lnSpc>
              <a:spcBef>
                <a:spcPts val="600"/>
              </a:spcBef>
              <a:buClr>
                <a:srgbClr val="66D082"/>
              </a:buClr>
              <a:buSzPct val="110000"/>
              <a:buNone/>
            </a:pPr>
            <a:endParaRPr lang="en-US" sz="1200" dirty="0">
              <a:latin typeface="Askan"/>
            </a:endParaRPr>
          </a:p>
          <a:p>
            <a:pPr marL="685800" indent="0">
              <a:lnSpc>
                <a:spcPct val="100000"/>
              </a:lnSpc>
              <a:spcBef>
                <a:spcPts val="600"/>
              </a:spcBef>
              <a:buClr>
                <a:srgbClr val="66D082"/>
              </a:buClr>
              <a:buSzPct val="110000"/>
              <a:buFont typeface="Arial" panose="020B0604020202020204" pitchFamily="34" charset="0"/>
              <a:buNone/>
            </a:pPr>
            <a:r>
              <a:rPr lang="en-US" sz="1200" b="1" dirty="0">
                <a:latin typeface="Askan"/>
              </a:rPr>
              <a:t>	</a:t>
            </a:r>
            <a:endParaRPr lang="de-DE" sz="1200" dirty="0">
              <a:latin typeface="Askan"/>
            </a:endParaRPr>
          </a:p>
        </p:txBody>
      </p:sp>
      <p:sp>
        <p:nvSpPr>
          <p:cNvPr id="18" name="Titel 1">
            <a:extLst>
              <a:ext uri="{FF2B5EF4-FFF2-40B4-BE49-F238E27FC236}">
                <a16:creationId xmlns:a16="http://schemas.microsoft.com/office/drawing/2014/main" id="{EDB7F31A-ABF9-1B89-34D5-869B2C026F3E}"/>
              </a:ext>
            </a:extLst>
          </p:cNvPr>
          <p:cNvSpPr>
            <a:spLocks noGrp="1"/>
          </p:cNvSpPr>
          <p:nvPr>
            <p:ph type="title"/>
          </p:nvPr>
        </p:nvSpPr>
        <p:spPr>
          <a:xfrm>
            <a:off x="884476" y="699440"/>
            <a:ext cx="10515600" cy="365126"/>
          </a:xfrm>
        </p:spPr>
        <p:txBody>
          <a:bodyPr anchor="t">
            <a:normAutofit/>
          </a:bodyPr>
          <a:lstStyle/>
          <a:p>
            <a:r>
              <a:rPr lang="de-DE" sz="1400" spc="300" dirty="0">
                <a:solidFill>
                  <a:srgbClr val="66D082"/>
                </a:solidFill>
                <a:latin typeface="Askan"/>
              </a:rPr>
              <a:t>FinancialBERT</a:t>
            </a:r>
          </a:p>
        </p:txBody>
      </p:sp>
      <p:sp>
        <p:nvSpPr>
          <p:cNvPr id="12" name="TextBox 11">
            <a:extLst>
              <a:ext uri="{FF2B5EF4-FFF2-40B4-BE49-F238E27FC236}">
                <a16:creationId xmlns:a16="http://schemas.microsoft.com/office/drawing/2014/main" id="{3A38288D-9B3B-E50B-4762-689DEE8C6253}"/>
              </a:ext>
            </a:extLst>
          </p:cNvPr>
          <p:cNvSpPr txBox="1"/>
          <p:nvPr/>
        </p:nvSpPr>
        <p:spPr>
          <a:xfrm>
            <a:off x="838200" y="5735041"/>
            <a:ext cx="8877300" cy="215444"/>
          </a:xfrm>
          <a:prstGeom prst="rect">
            <a:avLst/>
          </a:prstGeom>
          <a:noFill/>
        </p:spPr>
        <p:txBody>
          <a:bodyPr wrap="square">
            <a:spAutoFit/>
          </a:bodyPr>
          <a:lstStyle/>
          <a:p>
            <a:r>
              <a:rPr lang="de-DE" sz="800" dirty="0">
                <a:latin typeface="Askan"/>
              </a:rPr>
              <a:t>Abbildung: Beispiel eine GOOG-Datenzeile nach Verarbeitung (inkl. Stimmungsmetriken und Embeddings)</a:t>
            </a:r>
            <a:endParaRPr lang="en-US" sz="800" dirty="0">
              <a:latin typeface="Askan"/>
            </a:endParaRPr>
          </a:p>
        </p:txBody>
      </p:sp>
    </p:spTree>
    <p:extLst>
      <p:ext uri="{BB962C8B-B14F-4D97-AF65-F5344CB8AC3E}">
        <p14:creationId xmlns:p14="http://schemas.microsoft.com/office/powerpoint/2010/main" val="4213990812"/>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0</TotalTime>
  <Words>1989</Words>
  <Application>Microsoft Office PowerPoint</Application>
  <PresentationFormat>Breitbild</PresentationFormat>
  <Paragraphs>467</Paragraphs>
  <Slides>26</Slides>
  <Notes>11</Notes>
  <HiddenSlides>0</HiddenSlides>
  <MMClips>0</MMClips>
  <ScaleCrop>false</ScaleCrop>
  <HeadingPairs>
    <vt:vector size="6" baseType="variant">
      <vt:variant>
        <vt:lpstr>Verwendete Schriftarten</vt:lpstr>
      </vt:variant>
      <vt:variant>
        <vt:i4>8</vt:i4>
      </vt:variant>
      <vt:variant>
        <vt:lpstr>Design</vt:lpstr>
      </vt:variant>
      <vt:variant>
        <vt:i4>1</vt:i4>
      </vt:variant>
      <vt:variant>
        <vt:lpstr>Folientitel</vt:lpstr>
      </vt:variant>
      <vt:variant>
        <vt:i4>26</vt:i4>
      </vt:variant>
    </vt:vector>
  </HeadingPairs>
  <TitlesOfParts>
    <vt:vector size="35" baseType="lpstr">
      <vt:lpstr>Aptos</vt:lpstr>
      <vt:lpstr>Aptos Display</vt:lpstr>
      <vt:lpstr>Aptos Narrow</vt:lpstr>
      <vt:lpstr>Arial</vt:lpstr>
      <vt:lpstr>Askan</vt:lpstr>
      <vt:lpstr>Google Sans</vt:lpstr>
      <vt:lpstr>NimbusSanL-Regu</vt:lpstr>
      <vt:lpstr>NimbusSanL-ReguItal</vt:lpstr>
      <vt:lpstr>Office</vt:lpstr>
      <vt:lpstr>Deep Learning zur Aktienprognose</vt:lpstr>
      <vt:lpstr>Aktienkursprognose Einsatz von Deep Learning-Techniken zur Vorhersage von Aktienkursen unter Berücksichtigung multimodaler Daten</vt:lpstr>
      <vt:lpstr>PowerPoint-Präsentation</vt:lpstr>
      <vt:lpstr>PowerPoint-Präsentation</vt:lpstr>
      <vt:lpstr>PowerPoint-Präsentation</vt:lpstr>
      <vt:lpstr>Am 9. Januar 2025 betrug die Gesamtmarktkapitalisierung der Top 10 Unternehmen weltweit etwa 21,730 Billionen US-Dollar. </vt:lpstr>
      <vt:lpstr>Am 30. Dezember 2016 betrug die Gesamtmarktkapitalisierung der zur Analysierende Unternehmen weltweit etwa 3,034 Billionen US-Dollar. </vt:lpstr>
      <vt:lpstr>Übersicht der Schritte</vt:lpstr>
      <vt:lpstr>FinancialBERT</vt:lpstr>
      <vt:lpstr>Stimmungsmetriken mit FinancialBERT &amp; Embeddings</vt:lpstr>
      <vt:lpstr>Basismodel &amp; Forschungsmodell</vt:lpstr>
      <vt:lpstr>Keras Hyperparameter Optimierung</vt:lpstr>
      <vt:lpstr>Basismodel</vt:lpstr>
      <vt:lpstr>Forschungsmodel</vt:lpstr>
      <vt:lpstr>Experiment 1 „GOOG stock“ </vt:lpstr>
      <vt:lpstr>Experiment 1 „GOOG stock“ </vt:lpstr>
      <vt:lpstr>Experiment 2 „Technologie-Aktien-Pool“ </vt:lpstr>
      <vt:lpstr>Experiment 2 „Technologie-Aktien-Pool“ </vt:lpstr>
      <vt:lpstr>PowerPoint-Präsentation</vt:lpstr>
      <vt:lpstr>PowerPoint-Präsentation</vt:lpstr>
      <vt:lpstr>Loss GOOG Experiment_1</vt:lpstr>
      <vt:lpstr>Loss GOOG Experiment_2</vt:lpstr>
      <vt:lpstr>Basisprognose</vt:lpstr>
      <vt:lpstr>Forschungsprognose</vt:lpstr>
      <vt:lpstr>PowerPoint-Präsentation</vt:lpstr>
      <vt:lpstr>PowerPoint-Präsentation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Dutovic, Admir</dc:creator>
  <cp:lastModifiedBy>Dutovic, Admir</cp:lastModifiedBy>
  <cp:revision>65</cp:revision>
  <dcterms:created xsi:type="dcterms:W3CDTF">2025-01-03T18:47:10Z</dcterms:created>
  <dcterms:modified xsi:type="dcterms:W3CDTF">2025-01-12T19:27:45Z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a7f2a963-478f-49dd-96dc-094b8cba8fa9_Enabled">
    <vt:lpwstr>true</vt:lpwstr>
  </property>
  <property fmtid="{D5CDD505-2E9C-101B-9397-08002B2CF9AE}" pid="3" name="MSIP_Label_a7f2a963-478f-49dd-96dc-094b8cba8fa9_SetDate">
    <vt:lpwstr>2025-01-09T08:16:12Z</vt:lpwstr>
  </property>
  <property fmtid="{D5CDD505-2E9C-101B-9397-08002B2CF9AE}" pid="4" name="MSIP_Label_a7f2a963-478f-49dd-96dc-094b8cba8fa9_Method">
    <vt:lpwstr>Privileged</vt:lpwstr>
  </property>
  <property fmtid="{D5CDD505-2E9C-101B-9397-08002B2CF9AE}" pid="5" name="MSIP_Label_a7f2a963-478f-49dd-96dc-094b8cba8fa9_Name">
    <vt:lpwstr>PUBLIC</vt:lpwstr>
  </property>
  <property fmtid="{D5CDD505-2E9C-101B-9397-08002B2CF9AE}" pid="6" name="MSIP_Label_a7f2a963-478f-49dd-96dc-094b8cba8fa9_SiteId">
    <vt:lpwstr>eb8a6a88-d993-4e50-b4f0-ada3df9e78f8</vt:lpwstr>
  </property>
  <property fmtid="{D5CDD505-2E9C-101B-9397-08002B2CF9AE}" pid="7" name="MSIP_Label_a7f2a963-478f-49dd-96dc-094b8cba8fa9_ActionId">
    <vt:lpwstr>bb1b06d3-08ba-456c-af7a-edcc7b98eaf7</vt:lpwstr>
  </property>
  <property fmtid="{D5CDD505-2E9C-101B-9397-08002B2CF9AE}" pid="8" name="MSIP_Label_a7f2a963-478f-49dd-96dc-094b8cba8fa9_ContentBits">
    <vt:lpwstr>0</vt:lpwstr>
  </property>
</Properties>
</file>